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6" autoAdjust="0"/>
    <p:restoredTop sz="94660"/>
  </p:normalViewPr>
  <p:slideViewPr>
    <p:cSldViewPr snapToGrid="0">
      <p:cViewPr varScale="1">
        <p:scale>
          <a:sx n="89" d="100"/>
          <a:sy n="89" d="100"/>
        </p:scale>
        <p:origin x="91"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3A99B07-E8A4-4E37-84EE-250CC3EF8C77}" type="datetimeFigureOut">
              <a:rPr kumimoji="1" lang="ja-JP" altLang="en-US" smtClean="0"/>
              <a:t>2023/8/26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05F2EB-FC74-4816-A2B5-4EB7BAD75183}"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70303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93A99B07-E8A4-4E37-84EE-250CC3EF8C77}" type="datetimeFigureOut">
              <a:rPr kumimoji="1" lang="ja-JP" altLang="en-US" smtClean="0"/>
              <a:t>2023/8/26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805F2EB-FC74-4816-A2B5-4EB7BAD75183}" type="slidenum">
              <a:rPr kumimoji="1" lang="ja-JP" altLang="en-US" smtClean="0"/>
              <a:t>‹#›</a:t>
            </a:fld>
            <a:endParaRPr kumimoji="1" lang="ja-JP" altLang="en-US"/>
          </a:p>
        </p:txBody>
      </p:sp>
    </p:spTree>
    <p:extLst>
      <p:ext uri="{BB962C8B-B14F-4D97-AF65-F5344CB8AC3E}">
        <p14:creationId xmlns:p14="http://schemas.microsoft.com/office/powerpoint/2010/main" val="281214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A99B07-E8A4-4E37-84EE-250CC3EF8C77}" type="datetimeFigureOut">
              <a:rPr kumimoji="1" lang="ja-JP" altLang="en-US" smtClean="0"/>
              <a:t>2023/8/26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05F2EB-FC74-4816-A2B5-4EB7BAD75183}" type="slidenum">
              <a:rPr kumimoji="1" lang="ja-JP" altLang="en-US" smtClean="0"/>
              <a:t>‹#›</a:t>
            </a:fld>
            <a:endParaRPr kumimoji="1" lang="ja-JP" altLang="en-US"/>
          </a:p>
        </p:txBody>
      </p:sp>
    </p:spTree>
    <p:extLst>
      <p:ext uri="{BB962C8B-B14F-4D97-AF65-F5344CB8AC3E}">
        <p14:creationId xmlns:p14="http://schemas.microsoft.com/office/powerpoint/2010/main" val="764589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A99B07-E8A4-4E37-84EE-250CC3EF8C77}" type="datetimeFigureOut">
              <a:rPr kumimoji="1" lang="ja-JP" altLang="en-US" smtClean="0"/>
              <a:t>2023/8/26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05F2EB-FC74-4816-A2B5-4EB7BAD75183}"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27296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A99B07-E8A4-4E37-84EE-250CC3EF8C77}" type="datetimeFigureOut">
              <a:rPr kumimoji="1" lang="ja-JP" altLang="en-US" smtClean="0"/>
              <a:t>2023/8/26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05F2EB-FC74-4816-A2B5-4EB7BAD75183}" type="slidenum">
              <a:rPr kumimoji="1" lang="ja-JP" altLang="en-US" smtClean="0"/>
              <a:t>‹#›</a:t>
            </a:fld>
            <a:endParaRPr kumimoji="1" lang="ja-JP" altLang="en-US"/>
          </a:p>
        </p:txBody>
      </p:sp>
    </p:spTree>
    <p:extLst>
      <p:ext uri="{BB962C8B-B14F-4D97-AF65-F5344CB8AC3E}">
        <p14:creationId xmlns:p14="http://schemas.microsoft.com/office/powerpoint/2010/main" val="9271500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A99B07-E8A4-4E37-84EE-250CC3EF8C77}" type="datetimeFigureOut">
              <a:rPr kumimoji="1" lang="ja-JP" altLang="en-US" smtClean="0"/>
              <a:t>2023/8/26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05F2EB-FC74-4816-A2B5-4EB7BAD75183}"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335158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A99B07-E8A4-4E37-84EE-250CC3EF8C77}" type="datetimeFigureOut">
              <a:rPr kumimoji="1" lang="ja-JP" altLang="en-US" smtClean="0"/>
              <a:t>2023/8/26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05F2EB-FC74-4816-A2B5-4EB7BAD75183}" type="slidenum">
              <a:rPr kumimoji="1" lang="ja-JP" altLang="en-US" smtClean="0"/>
              <a:t>‹#›</a:t>
            </a:fld>
            <a:endParaRPr kumimoji="1" lang="ja-JP" altLang="en-US"/>
          </a:p>
        </p:txBody>
      </p:sp>
    </p:spTree>
    <p:extLst>
      <p:ext uri="{BB962C8B-B14F-4D97-AF65-F5344CB8AC3E}">
        <p14:creationId xmlns:p14="http://schemas.microsoft.com/office/powerpoint/2010/main" val="16917201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A99B07-E8A4-4E37-84EE-250CC3EF8C77}" type="datetimeFigureOut">
              <a:rPr kumimoji="1" lang="ja-JP" altLang="en-US" smtClean="0"/>
              <a:t>2023/8/26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05F2EB-FC74-4816-A2B5-4EB7BAD75183}" type="slidenum">
              <a:rPr kumimoji="1" lang="ja-JP" altLang="en-US" smtClean="0"/>
              <a:t>‹#›</a:t>
            </a:fld>
            <a:endParaRPr kumimoji="1" lang="ja-JP" altLang="en-US"/>
          </a:p>
        </p:txBody>
      </p:sp>
    </p:spTree>
    <p:extLst>
      <p:ext uri="{BB962C8B-B14F-4D97-AF65-F5344CB8AC3E}">
        <p14:creationId xmlns:p14="http://schemas.microsoft.com/office/powerpoint/2010/main" val="8471763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A99B07-E8A4-4E37-84EE-250CC3EF8C77}" type="datetimeFigureOut">
              <a:rPr kumimoji="1" lang="ja-JP" altLang="en-US" smtClean="0"/>
              <a:t>2023/8/26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05F2EB-FC74-4816-A2B5-4EB7BAD75183}" type="slidenum">
              <a:rPr kumimoji="1" lang="ja-JP" altLang="en-US" smtClean="0"/>
              <a:t>‹#›</a:t>
            </a:fld>
            <a:endParaRPr kumimoji="1" lang="ja-JP" altLang="en-US"/>
          </a:p>
        </p:txBody>
      </p:sp>
    </p:spTree>
    <p:extLst>
      <p:ext uri="{BB962C8B-B14F-4D97-AF65-F5344CB8AC3E}">
        <p14:creationId xmlns:p14="http://schemas.microsoft.com/office/powerpoint/2010/main" val="3538454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A99B07-E8A4-4E37-84EE-250CC3EF8C77}" type="datetimeFigureOut">
              <a:rPr kumimoji="1" lang="ja-JP" altLang="en-US" smtClean="0"/>
              <a:t>2023/8/26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05F2EB-FC74-4816-A2B5-4EB7BAD75183}" type="slidenum">
              <a:rPr kumimoji="1" lang="ja-JP" altLang="en-US" smtClean="0"/>
              <a:t>‹#›</a:t>
            </a:fld>
            <a:endParaRPr kumimoji="1" lang="ja-JP" altLang="en-US"/>
          </a:p>
        </p:txBody>
      </p:sp>
    </p:spTree>
    <p:extLst>
      <p:ext uri="{BB962C8B-B14F-4D97-AF65-F5344CB8AC3E}">
        <p14:creationId xmlns:p14="http://schemas.microsoft.com/office/powerpoint/2010/main" val="174568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A99B07-E8A4-4E37-84EE-250CC3EF8C77}" type="datetimeFigureOut">
              <a:rPr kumimoji="1" lang="ja-JP" altLang="en-US" smtClean="0"/>
              <a:t>2023/8/26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05F2EB-FC74-4816-A2B5-4EB7BAD75183}" type="slidenum">
              <a:rPr kumimoji="1" lang="ja-JP" altLang="en-US" smtClean="0"/>
              <a:t>‹#›</a:t>
            </a:fld>
            <a:endParaRPr kumimoji="1" lang="ja-JP" altLang="en-US"/>
          </a:p>
        </p:txBody>
      </p:sp>
    </p:spTree>
    <p:extLst>
      <p:ext uri="{BB962C8B-B14F-4D97-AF65-F5344CB8AC3E}">
        <p14:creationId xmlns:p14="http://schemas.microsoft.com/office/powerpoint/2010/main" val="524418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3A99B07-E8A4-4E37-84EE-250CC3EF8C77}" type="datetimeFigureOut">
              <a:rPr kumimoji="1" lang="ja-JP" altLang="en-US" smtClean="0"/>
              <a:t>2023/8/26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05F2EB-FC74-4816-A2B5-4EB7BAD75183}" type="slidenum">
              <a:rPr kumimoji="1" lang="ja-JP" altLang="en-US" smtClean="0"/>
              <a:t>‹#›</a:t>
            </a:fld>
            <a:endParaRPr kumimoji="1" lang="ja-JP" altLang="en-US"/>
          </a:p>
        </p:txBody>
      </p:sp>
    </p:spTree>
    <p:extLst>
      <p:ext uri="{BB962C8B-B14F-4D97-AF65-F5344CB8AC3E}">
        <p14:creationId xmlns:p14="http://schemas.microsoft.com/office/powerpoint/2010/main" val="3145235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3A99B07-E8A4-4E37-84EE-250CC3EF8C77}" type="datetimeFigureOut">
              <a:rPr kumimoji="1" lang="ja-JP" altLang="en-US" smtClean="0"/>
              <a:t>2023/8/26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805F2EB-FC74-4816-A2B5-4EB7BAD75183}" type="slidenum">
              <a:rPr kumimoji="1" lang="ja-JP" altLang="en-US" smtClean="0"/>
              <a:t>‹#›</a:t>
            </a:fld>
            <a:endParaRPr kumimoji="1" lang="ja-JP" altLang="en-US"/>
          </a:p>
        </p:txBody>
      </p:sp>
    </p:spTree>
    <p:extLst>
      <p:ext uri="{BB962C8B-B14F-4D97-AF65-F5344CB8AC3E}">
        <p14:creationId xmlns:p14="http://schemas.microsoft.com/office/powerpoint/2010/main" val="1970702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3A99B07-E8A4-4E37-84EE-250CC3EF8C77}" type="datetimeFigureOut">
              <a:rPr kumimoji="1" lang="ja-JP" altLang="en-US" smtClean="0"/>
              <a:t>2023/8/26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805F2EB-FC74-4816-A2B5-4EB7BAD75183}" type="slidenum">
              <a:rPr kumimoji="1" lang="ja-JP" altLang="en-US" smtClean="0"/>
              <a:t>‹#›</a:t>
            </a:fld>
            <a:endParaRPr kumimoji="1" lang="ja-JP" altLang="en-US"/>
          </a:p>
        </p:txBody>
      </p:sp>
    </p:spTree>
    <p:extLst>
      <p:ext uri="{BB962C8B-B14F-4D97-AF65-F5344CB8AC3E}">
        <p14:creationId xmlns:p14="http://schemas.microsoft.com/office/powerpoint/2010/main" val="3144918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A99B07-E8A4-4E37-84EE-250CC3EF8C77}" type="datetimeFigureOut">
              <a:rPr kumimoji="1" lang="ja-JP" altLang="en-US" smtClean="0"/>
              <a:t>2023/8/26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805F2EB-FC74-4816-A2B5-4EB7BAD75183}" type="slidenum">
              <a:rPr kumimoji="1" lang="ja-JP" altLang="en-US" smtClean="0"/>
              <a:t>‹#›</a:t>
            </a:fld>
            <a:endParaRPr kumimoji="1" lang="ja-JP" altLang="en-US"/>
          </a:p>
        </p:txBody>
      </p:sp>
    </p:spTree>
    <p:extLst>
      <p:ext uri="{BB962C8B-B14F-4D97-AF65-F5344CB8AC3E}">
        <p14:creationId xmlns:p14="http://schemas.microsoft.com/office/powerpoint/2010/main" val="3157039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A99B07-E8A4-4E37-84EE-250CC3EF8C77}" type="datetimeFigureOut">
              <a:rPr kumimoji="1" lang="ja-JP" altLang="en-US" smtClean="0"/>
              <a:t>2023/8/26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05F2EB-FC74-4816-A2B5-4EB7BAD75183}" type="slidenum">
              <a:rPr kumimoji="1" lang="ja-JP" altLang="en-US" smtClean="0"/>
              <a:t>‹#›</a:t>
            </a:fld>
            <a:endParaRPr kumimoji="1" lang="ja-JP" altLang="en-US"/>
          </a:p>
        </p:txBody>
      </p:sp>
    </p:spTree>
    <p:extLst>
      <p:ext uri="{BB962C8B-B14F-4D97-AF65-F5344CB8AC3E}">
        <p14:creationId xmlns:p14="http://schemas.microsoft.com/office/powerpoint/2010/main" val="3640511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A99B07-E8A4-4E37-84EE-250CC3EF8C77}" type="datetimeFigureOut">
              <a:rPr kumimoji="1" lang="ja-JP" altLang="en-US" smtClean="0"/>
              <a:t>2023/8/26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05F2EB-FC74-4816-A2B5-4EB7BAD75183}" type="slidenum">
              <a:rPr kumimoji="1" lang="ja-JP" altLang="en-US" smtClean="0"/>
              <a:t>‹#›</a:t>
            </a:fld>
            <a:endParaRPr kumimoji="1" lang="ja-JP" altLang="en-US"/>
          </a:p>
        </p:txBody>
      </p:sp>
    </p:spTree>
    <p:extLst>
      <p:ext uri="{BB962C8B-B14F-4D97-AF65-F5344CB8AC3E}">
        <p14:creationId xmlns:p14="http://schemas.microsoft.com/office/powerpoint/2010/main" val="3486942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3A99B07-E8A4-4E37-84EE-250CC3EF8C77}" type="datetimeFigureOut">
              <a:rPr kumimoji="1" lang="ja-JP" altLang="en-US" smtClean="0"/>
              <a:t>2023/8/26</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9805F2EB-FC74-4816-A2B5-4EB7BAD75183}" type="slidenum">
              <a:rPr kumimoji="1" lang="ja-JP" altLang="en-US" smtClean="0"/>
              <a:t>‹#›</a:t>
            </a:fld>
            <a:endParaRPr kumimoji="1" lang="ja-JP" altLang="en-US"/>
          </a:p>
        </p:txBody>
      </p:sp>
    </p:spTree>
    <p:extLst>
      <p:ext uri="{BB962C8B-B14F-4D97-AF65-F5344CB8AC3E}">
        <p14:creationId xmlns:p14="http://schemas.microsoft.com/office/powerpoint/2010/main" val="172146434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771BC6-1AE6-225B-6933-D9167FB77A5E}"/>
              </a:ext>
            </a:extLst>
          </p:cNvPr>
          <p:cNvSpPr>
            <a:spLocks noGrp="1"/>
          </p:cNvSpPr>
          <p:nvPr>
            <p:ph type="ctrTitle"/>
          </p:nvPr>
        </p:nvSpPr>
        <p:spPr>
          <a:xfrm>
            <a:off x="684211" y="685799"/>
            <a:ext cx="9684739" cy="1947333"/>
          </a:xfrm>
        </p:spPr>
        <p:txBody>
          <a:bodyPr>
            <a:normAutofit/>
          </a:bodyPr>
          <a:lstStyle/>
          <a:p>
            <a:r>
              <a:rPr kumimoji="1" lang="ja-JP" altLang="en-US" sz="6000" dirty="0"/>
              <a:t>杜詩「対偶素」の提唱</a:t>
            </a:r>
          </a:p>
        </p:txBody>
      </p:sp>
      <p:sp>
        <p:nvSpPr>
          <p:cNvPr id="3" name="字幕 2">
            <a:extLst>
              <a:ext uri="{FF2B5EF4-FFF2-40B4-BE49-F238E27FC236}">
                <a16:creationId xmlns:a16="http://schemas.microsoft.com/office/drawing/2014/main" id="{7B8A50DD-1132-A300-9EB8-9904D73016D6}"/>
              </a:ext>
            </a:extLst>
          </p:cNvPr>
          <p:cNvSpPr>
            <a:spLocks noGrp="1"/>
          </p:cNvSpPr>
          <p:nvPr>
            <p:ph type="subTitle" idx="1"/>
          </p:nvPr>
        </p:nvSpPr>
        <p:spPr/>
        <p:txBody>
          <a:bodyPr/>
          <a:lstStyle/>
          <a:p>
            <a:r>
              <a:rPr kumimoji="1" lang="en-US" altLang="ja-JP" dirty="0">
                <a:solidFill>
                  <a:srgbClr val="FFFF00"/>
                </a:solidFill>
              </a:rPr>
              <a:t>2023</a:t>
            </a:r>
            <a:r>
              <a:rPr kumimoji="1" lang="ja-JP" altLang="en-US" dirty="0">
                <a:solidFill>
                  <a:srgbClr val="FFFF00"/>
                </a:solidFill>
              </a:rPr>
              <a:t>年</a:t>
            </a:r>
            <a:r>
              <a:rPr kumimoji="1" lang="en-US" altLang="ja-JP" dirty="0">
                <a:solidFill>
                  <a:srgbClr val="FFFF00"/>
                </a:solidFill>
              </a:rPr>
              <a:t>9</a:t>
            </a:r>
            <a:r>
              <a:rPr kumimoji="1" lang="ja-JP" altLang="en-US" dirty="0">
                <a:solidFill>
                  <a:srgbClr val="FFFF00"/>
                </a:solidFill>
              </a:rPr>
              <a:t>月</a:t>
            </a:r>
            <a:r>
              <a:rPr kumimoji="1" lang="en-US" altLang="ja-JP" dirty="0">
                <a:solidFill>
                  <a:srgbClr val="FFFF00"/>
                </a:solidFill>
              </a:rPr>
              <a:t>2</a:t>
            </a:r>
            <a:r>
              <a:rPr kumimoji="1" lang="ja-JP" altLang="en-US" dirty="0">
                <a:solidFill>
                  <a:srgbClr val="FFFF00"/>
                </a:solidFill>
              </a:rPr>
              <a:t>日</a:t>
            </a:r>
            <a:r>
              <a:rPr kumimoji="1" lang="en-US" altLang="ja-JP" dirty="0">
                <a:solidFill>
                  <a:srgbClr val="FFFF00"/>
                </a:solidFill>
              </a:rPr>
              <a:t>(</a:t>
            </a:r>
            <a:r>
              <a:rPr kumimoji="1" lang="ja-JP" altLang="en-US" dirty="0">
                <a:solidFill>
                  <a:srgbClr val="FFFF00"/>
                </a:solidFill>
              </a:rPr>
              <a:t>土曜日</a:t>
            </a:r>
            <a:r>
              <a:rPr kumimoji="1" lang="en-US" altLang="ja-JP" dirty="0">
                <a:solidFill>
                  <a:srgbClr val="FFFF00"/>
                </a:solidFill>
              </a:rPr>
              <a:t>)</a:t>
            </a:r>
            <a:r>
              <a:rPr kumimoji="1" lang="ja-JP" altLang="en-US" dirty="0">
                <a:solidFill>
                  <a:srgbClr val="FFFF00"/>
                </a:solidFill>
              </a:rPr>
              <a:t>　北海道教育大学旭川校</a:t>
            </a:r>
            <a:endParaRPr kumimoji="1" lang="en-US" altLang="ja-JP" dirty="0">
              <a:solidFill>
                <a:srgbClr val="FFFF00"/>
              </a:solidFill>
            </a:endParaRPr>
          </a:p>
          <a:p>
            <a:r>
              <a:rPr kumimoji="1" lang="en-US" altLang="ja-JP" dirty="0">
                <a:solidFill>
                  <a:srgbClr val="FFFF00"/>
                </a:solidFill>
              </a:rPr>
              <a:t>14:00</a:t>
            </a:r>
            <a:r>
              <a:rPr kumimoji="1" lang="ja-JP" altLang="en-US" dirty="0">
                <a:solidFill>
                  <a:srgbClr val="FFFF00"/>
                </a:solidFill>
              </a:rPr>
              <a:t>～</a:t>
            </a:r>
            <a:r>
              <a:rPr kumimoji="1" lang="en-US" altLang="ja-JP" dirty="0">
                <a:solidFill>
                  <a:srgbClr val="FFFF00"/>
                </a:solidFill>
              </a:rPr>
              <a:t>14:40</a:t>
            </a:r>
          </a:p>
          <a:p>
            <a:r>
              <a:rPr kumimoji="1" lang="ja-JP" altLang="en-US" dirty="0">
                <a:solidFill>
                  <a:srgbClr val="FFFF00"/>
                </a:solidFill>
              </a:rPr>
              <a:t>発表者；水谷　誠　　司会；松原　朗</a:t>
            </a:r>
          </a:p>
        </p:txBody>
      </p:sp>
    </p:spTree>
    <p:extLst>
      <p:ext uri="{BB962C8B-B14F-4D97-AF65-F5344CB8AC3E}">
        <p14:creationId xmlns:p14="http://schemas.microsoft.com/office/powerpoint/2010/main" val="2655630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F774B708-0427-BFDF-33B7-506B64E8FDB5}"/>
              </a:ext>
            </a:extLst>
          </p:cNvPr>
          <p:cNvSpPr>
            <a:spLocks noGrp="1"/>
          </p:cNvSpPr>
          <p:nvPr>
            <p:ph type="ctrTitle"/>
          </p:nvPr>
        </p:nvSpPr>
        <p:spPr>
          <a:xfrm>
            <a:off x="580695" y="642668"/>
            <a:ext cx="5664830" cy="504646"/>
          </a:xfrm>
        </p:spPr>
        <p:txBody>
          <a:bodyPr>
            <a:normAutofit fontScale="90000"/>
          </a:bodyPr>
          <a:lstStyle/>
          <a:p>
            <a:r>
              <a:rPr lang="en-US" altLang="zh-TW" dirty="0"/>
              <a:t>『</a:t>
            </a:r>
            <a:r>
              <a:rPr lang="zh-TW" altLang="en-US" dirty="0"/>
              <a:t>杜詩詳注</a:t>
            </a:r>
            <a:r>
              <a:rPr lang="en-US" altLang="zh-TW" dirty="0"/>
              <a:t>』</a:t>
            </a:r>
            <a:r>
              <a:rPr lang="zh-TW" altLang="en-US" dirty="0"/>
              <a:t>対偶譜</a:t>
            </a:r>
            <a:endParaRPr lang="ja-JP" altLang="en-US" dirty="0"/>
          </a:p>
        </p:txBody>
      </p:sp>
      <p:sp>
        <p:nvSpPr>
          <p:cNvPr id="5" name="字幕 4">
            <a:extLst>
              <a:ext uri="{FF2B5EF4-FFF2-40B4-BE49-F238E27FC236}">
                <a16:creationId xmlns:a16="http://schemas.microsoft.com/office/drawing/2014/main" id="{5983B256-6AFB-7D9C-F84E-983E6CE10E8E}"/>
              </a:ext>
            </a:extLst>
          </p:cNvPr>
          <p:cNvSpPr>
            <a:spLocks noGrp="1"/>
          </p:cNvSpPr>
          <p:nvPr>
            <p:ph type="subTitle" idx="1"/>
          </p:nvPr>
        </p:nvSpPr>
        <p:spPr>
          <a:xfrm>
            <a:off x="692837" y="3425487"/>
            <a:ext cx="9218913" cy="1947333"/>
          </a:xfrm>
        </p:spPr>
        <p:txBody>
          <a:bodyPr>
            <a:normAutofit lnSpcReduction="10000"/>
          </a:bodyPr>
          <a:lstStyle/>
          <a:p>
            <a:r>
              <a:rPr lang="ja-JP" altLang="en-US" dirty="0"/>
              <a:t>「対偶素」を出てくる回数ごとに色分けをした。</a:t>
            </a:r>
            <a:endParaRPr lang="en-US" altLang="ja-JP" dirty="0"/>
          </a:p>
          <a:p>
            <a:r>
              <a:rPr lang="en-US" altLang="ja-JP" dirty="0"/>
              <a:t>1</a:t>
            </a:r>
            <a:r>
              <a:rPr lang="ja-JP" altLang="en-US" dirty="0"/>
              <a:t>回目は深緑。</a:t>
            </a:r>
            <a:r>
              <a:rPr lang="en-US" altLang="ja-JP" dirty="0"/>
              <a:t>2</a:t>
            </a:r>
            <a:r>
              <a:rPr lang="ja-JP" altLang="en-US" dirty="0"/>
              <a:t>回目は浅緑。</a:t>
            </a:r>
            <a:r>
              <a:rPr lang="en-US" altLang="ja-JP" dirty="0"/>
              <a:t>3</a:t>
            </a:r>
            <a:r>
              <a:rPr lang="ja-JP" altLang="en-US" dirty="0"/>
              <a:t>回目は茶色。</a:t>
            </a:r>
            <a:r>
              <a:rPr lang="en-US" altLang="ja-JP" dirty="0"/>
              <a:t>4</a:t>
            </a:r>
            <a:r>
              <a:rPr lang="ja-JP" altLang="en-US" dirty="0"/>
              <a:t>回目は桃色。</a:t>
            </a:r>
            <a:r>
              <a:rPr lang="en-US" altLang="ja-JP" dirty="0"/>
              <a:t>5</a:t>
            </a:r>
            <a:r>
              <a:rPr lang="ja-JP" altLang="en-US" dirty="0"/>
              <a:t>回～</a:t>
            </a:r>
            <a:r>
              <a:rPr lang="en-US" altLang="ja-JP" dirty="0"/>
              <a:t>9</a:t>
            </a:r>
            <a:r>
              <a:rPr lang="ja-JP" altLang="en-US" dirty="0"/>
              <a:t>回は赤。</a:t>
            </a:r>
            <a:r>
              <a:rPr lang="en-US" altLang="ja-JP" dirty="0"/>
              <a:t>10</a:t>
            </a:r>
            <a:r>
              <a:rPr lang="ja-JP" altLang="en-US" dirty="0"/>
              <a:t>回以上は、青。</a:t>
            </a:r>
            <a:endParaRPr lang="en-US" altLang="ja-JP" dirty="0"/>
          </a:p>
          <a:p>
            <a:r>
              <a:rPr lang="ja-JP" altLang="en-US" dirty="0"/>
              <a:t>なお、二回以上ペアとなって出てくるものは、白抜き文字に点線で囲ってある。</a:t>
            </a:r>
          </a:p>
        </p:txBody>
      </p:sp>
      <p:sp>
        <p:nvSpPr>
          <p:cNvPr id="9" name="テキスト ボックス 8">
            <a:extLst>
              <a:ext uri="{FF2B5EF4-FFF2-40B4-BE49-F238E27FC236}">
                <a16:creationId xmlns:a16="http://schemas.microsoft.com/office/drawing/2014/main" id="{5797F648-ED18-2FC6-3CB5-61C6DC55A1DE}"/>
              </a:ext>
            </a:extLst>
          </p:cNvPr>
          <p:cNvSpPr txBox="1"/>
          <p:nvPr/>
        </p:nvSpPr>
        <p:spPr>
          <a:xfrm>
            <a:off x="765593" y="1259807"/>
            <a:ext cx="6103188" cy="1754326"/>
          </a:xfrm>
          <a:prstGeom prst="rect">
            <a:avLst/>
          </a:prstGeom>
          <a:solidFill>
            <a:schemeClr val="tx1">
              <a:lumMod val="95000"/>
            </a:schemeClr>
          </a:solidFill>
        </p:spPr>
        <p:txBody>
          <a:bodyPr wrap="square">
            <a:spAutoFit/>
          </a:bodyPr>
          <a:lstStyle/>
          <a:p>
            <a:pPr algn="just"/>
            <a:r>
              <a:rPr lang="en-US" altLang="ja-JP" sz="1800" b="0" i="0" u="none" strike="noStrike" baseline="0" dirty="0">
                <a:solidFill>
                  <a:srgbClr val="000000"/>
                </a:solidFill>
                <a:latin typeface="Century" panose="02040604050505020304" pitchFamily="18" charset="0"/>
                <a:ea typeface="ＭＳ 明朝" panose="02020609040205080304" pitchFamily="17" charset="-128"/>
              </a:rPr>
              <a:t>〚1040_</a:t>
            </a:r>
            <a:r>
              <a:rPr lang="ja-JP" altLang="en-US" sz="1800" b="0" i="0" u="none" strike="noStrike" baseline="0" dirty="0">
                <a:solidFill>
                  <a:srgbClr val="000000"/>
                </a:solidFill>
                <a:latin typeface="Century" panose="02040604050505020304" pitchFamily="18" charset="0"/>
                <a:ea typeface="ＭＳ 明朝" panose="02020609040205080304" pitchFamily="17" charset="-128"/>
              </a:rPr>
              <a:t>閣夜</a:t>
            </a:r>
            <a:r>
              <a:rPr lang="en-US" altLang="ja-JP" sz="1800" b="0" i="0" u="none" strike="noStrike" baseline="0" dirty="0">
                <a:solidFill>
                  <a:srgbClr val="000000"/>
                </a:solidFill>
                <a:latin typeface="Century" panose="02040604050505020304" pitchFamily="18" charset="0"/>
                <a:ea typeface="ＭＳ 明朝" panose="02020609040205080304" pitchFamily="17" charset="-128"/>
              </a:rPr>
              <a:t>〛</a:t>
            </a:r>
            <a:r>
              <a:rPr lang="en-US" altLang="ja-JP" sz="1800" b="0" i="0" u="none" strike="noStrike" baseline="0" dirty="0">
                <a:solidFill>
                  <a:srgbClr val="000000"/>
                </a:solidFill>
                <a:latin typeface="ＭＳ 明朝" panose="02020609040205080304" pitchFamily="17" charset="-128"/>
                <a:ea typeface="ＭＳ 明朝" panose="02020609040205080304" pitchFamily="17" charset="-128"/>
              </a:rPr>
              <a:t>(</a:t>
            </a:r>
            <a:r>
              <a:rPr lang="ja-JP" altLang="en-US" sz="1800" b="0" i="0" u="none" strike="noStrike" baseline="0" dirty="0">
                <a:solidFill>
                  <a:srgbClr val="000000"/>
                </a:solidFill>
                <a:latin typeface="Century" panose="02040604050505020304" pitchFamily="18" charset="0"/>
                <a:ea typeface="ＭＳ 明朝" panose="02020609040205080304" pitchFamily="17" charset="-128"/>
              </a:rPr>
              <a:t>七律</a:t>
            </a:r>
            <a:r>
              <a:rPr lang="en-US" altLang="ja-JP" sz="1800" b="0" i="0" u="none" strike="noStrike" baseline="0" dirty="0">
                <a:solidFill>
                  <a:srgbClr val="000000"/>
                </a:solidFill>
                <a:latin typeface="ＭＳ 明朝" panose="02020609040205080304" pitchFamily="17" charset="-128"/>
                <a:ea typeface="ＭＳ 明朝" panose="02020609040205080304" pitchFamily="17" charset="-128"/>
              </a:rPr>
              <a:t>)</a:t>
            </a:r>
            <a:endParaRPr lang="ja-JP" altLang="en-US" sz="1800" b="0" i="0" u="none" strike="noStrike" baseline="0" dirty="0">
              <a:solidFill>
                <a:srgbClr val="000000"/>
              </a:solidFill>
              <a:latin typeface="Century" panose="02040604050505020304" pitchFamily="18" charset="0"/>
              <a:ea typeface="ＭＳ 明朝" panose="02020609040205080304" pitchFamily="17" charset="-128"/>
            </a:endParaRPr>
          </a:p>
          <a:p>
            <a:pPr algn="just"/>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歳暮 陰陽 催短景、天涯 霜雪 霽寒宵。</a:t>
            </a:r>
          </a:p>
          <a:p>
            <a:pPr algn="just"/>
            <a:r>
              <a:rPr lang="zh-TW" altLang="en-US" sz="1800" b="0" i="0" u="none" strike="noStrike" baseline="0" dirty="0">
                <a:solidFill>
                  <a:srgbClr val="008080"/>
                </a:solidFill>
                <a:latin typeface="Century" panose="02040604050505020304" pitchFamily="18" charset="0"/>
                <a:ea typeface="ＭＳ 明朝" panose="02020609040205080304" pitchFamily="17" charset="-128"/>
              </a:rPr>
              <a:t>五更</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a:t>
            </a:r>
            <a:r>
              <a:rPr lang="zh-TW" altLang="en-US" sz="1800" b="0" i="0" u="none" strike="noStrike" baseline="0" dirty="0">
                <a:solidFill>
                  <a:srgbClr val="FF0000"/>
                </a:solidFill>
                <a:latin typeface="Century" panose="02040604050505020304" pitchFamily="18" charset="0"/>
                <a:ea typeface="ＭＳ 明朝" panose="02020609040205080304" pitchFamily="17" charset="-128"/>
              </a:rPr>
              <a:t>鼓角</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聲</a:t>
            </a:r>
            <a:r>
              <a:rPr lang="zh-TW" altLang="en-US" sz="1800" b="0" i="0" u="none" strike="noStrike" baseline="0" dirty="0">
                <a:solidFill>
                  <a:srgbClr val="008080"/>
                </a:solidFill>
                <a:latin typeface="Century" panose="02040604050505020304" pitchFamily="18" charset="0"/>
                <a:ea typeface="ＭＳ 明朝" panose="02020609040205080304" pitchFamily="17" charset="-128"/>
              </a:rPr>
              <a:t>悲壯</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a:t>
            </a:r>
            <a:r>
              <a:rPr lang="zh-TW" altLang="en-US" sz="1800" b="0" i="0" u="none" strike="noStrike" baseline="0" dirty="0">
                <a:solidFill>
                  <a:srgbClr val="0000FF"/>
                </a:solidFill>
                <a:latin typeface="Century" panose="02040604050505020304" pitchFamily="18" charset="0"/>
                <a:ea typeface="ＭＳ 明朝" panose="02020609040205080304" pitchFamily="17" charset="-128"/>
              </a:rPr>
              <a:t>三峽</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a:t>
            </a:r>
            <a:r>
              <a:rPr lang="zh-TW" altLang="en-US" sz="1800" b="0" i="0" u="none" strike="noStrike" baseline="0" dirty="0">
                <a:solidFill>
                  <a:srgbClr val="CC7A7A"/>
                </a:solidFill>
                <a:latin typeface="Century" panose="02040604050505020304" pitchFamily="18" charset="0"/>
                <a:ea typeface="ＭＳ 明朝" panose="02020609040205080304" pitchFamily="17" charset="-128"/>
              </a:rPr>
              <a:t>星河</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影</a:t>
            </a:r>
            <a:r>
              <a:rPr lang="zh-TW" altLang="en-US" sz="1800" b="0" i="0" u="none" strike="noStrike" baseline="0" dirty="0">
                <a:solidFill>
                  <a:srgbClr val="008080"/>
                </a:solidFill>
                <a:latin typeface="Century" panose="02040604050505020304" pitchFamily="18" charset="0"/>
                <a:ea typeface="ＭＳ 明朝" panose="02020609040205080304" pitchFamily="17" charset="-128"/>
              </a:rPr>
              <a:t>動搖</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a:t>
            </a:r>
          </a:p>
          <a:p>
            <a:pPr algn="just"/>
            <a:r>
              <a:rPr lang="zh-TW" altLang="en-US" sz="1800" b="0" i="0" u="none" strike="noStrike" baseline="0" dirty="0">
                <a:solidFill>
                  <a:srgbClr val="008080"/>
                </a:solidFill>
                <a:latin typeface="Century" panose="02040604050505020304" pitchFamily="18" charset="0"/>
                <a:ea typeface="ＭＳ 明朝" panose="02020609040205080304" pitchFamily="17" charset="-128"/>
              </a:rPr>
              <a:t>野哭</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a:t>
            </a:r>
            <a:r>
              <a:rPr lang="zh-TW" altLang="en-US" sz="1800" b="0" i="0" u="none" strike="noStrike" baseline="0" dirty="0">
                <a:solidFill>
                  <a:srgbClr val="CC7A7A"/>
                </a:solidFill>
                <a:latin typeface="Century" panose="02040604050505020304" pitchFamily="18" charset="0"/>
                <a:ea typeface="ＭＳ 明朝" panose="02020609040205080304" pitchFamily="17" charset="-128"/>
              </a:rPr>
              <a:t>千家</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聞</a:t>
            </a:r>
            <a:r>
              <a:rPr lang="zh-TW" altLang="en-US" sz="1800" b="0" i="0" u="none" strike="noStrike" baseline="0" dirty="0">
                <a:solidFill>
                  <a:srgbClr val="FF0000"/>
                </a:solidFill>
                <a:latin typeface="Century" panose="02040604050505020304" pitchFamily="18" charset="0"/>
                <a:ea typeface="ＭＳ 明朝" panose="02020609040205080304" pitchFamily="17" charset="-128"/>
              </a:rPr>
              <a:t>戰伐</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a:t>
            </a:r>
            <a:r>
              <a:rPr lang="zh-TW" altLang="en-US" sz="1800" b="0" i="0" u="none" strike="noStrike" baseline="0" dirty="0">
                <a:solidFill>
                  <a:srgbClr val="00CC66"/>
                </a:solidFill>
                <a:latin typeface="Century" panose="02040604050505020304" pitchFamily="18" charset="0"/>
                <a:ea typeface="ＭＳ 明朝" panose="02020609040205080304" pitchFamily="17" charset="-128"/>
              </a:rPr>
              <a:t>夷歌</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a:t>
            </a:r>
            <a:r>
              <a:rPr lang="zh-TW" altLang="en-US" sz="1800" b="0" i="0" u="none" strike="noStrike" baseline="0" dirty="0">
                <a:solidFill>
                  <a:srgbClr val="CC7A7A"/>
                </a:solidFill>
                <a:latin typeface="Century" panose="02040604050505020304" pitchFamily="18" charset="0"/>
                <a:ea typeface="ＭＳ 明朝" panose="02020609040205080304" pitchFamily="17" charset="-128"/>
              </a:rPr>
              <a:t>幾處</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起</a:t>
            </a:r>
            <a:r>
              <a:rPr lang="zh-TW" altLang="en-US" sz="1800" b="0" i="0" u="none" strike="noStrike" baseline="0" dirty="0">
                <a:solidFill>
                  <a:srgbClr val="FF66CF"/>
                </a:solidFill>
                <a:latin typeface="Century" panose="02040604050505020304" pitchFamily="18" charset="0"/>
                <a:ea typeface="ＭＳ 明朝" panose="02020609040205080304" pitchFamily="17" charset="-128"/>
              </a:rPr>
              <a:t>漁樵</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a:t>
            </a:r>
          </a:p>
          <a:p>
            <a:pPr algn="just"/>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臥龍 躍馬 終黄土、人事 音書 漫寂寥。</a:t>
            </a:r>
          </a:p>
          <a:p>
            <a:pPr algn="just"/>
            <a:endParaRPr lang="ja-JP" altLang="en-US" sz="1800" dirty="0">
              <a:solidFill>
                <a:srgbClr val="000000"/>
              </a:solidFill>
              <a:latin typeface="Century" panose="02040604050505020304" pitchFamily="18" charset="0"/>
              <a:ea typeface="ＭＳ 明朝" panose="02020609040205080304" pitchFamily="17" charset="-128"/>
            </a:endParaRPr>
          </a:p>
        </p:txBody>
      </p:sp>
    </p:spTree>
    <p:extLst>
      <p:ext uri="{BB962C8B-B14F-4D97-AF65-F5344CB8AC3E}">
        <p14:creationId xmlns:p14="http://schemas.microsoft.com/office/powerpoint/2010/main" val="1643175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2C8D65-CC11-E400-5DBC-DCCA5680AFDE}"/>
              </a:ext>
            </a:extLst>
          </p:cNvPr>
          <p:cNvSpPr>
            <a:spLocks noGrp="1"/>
          </p:cNvSpPr>
          <p:nvPr>
            <p:ph type="title"/>
          </p:nvPr>
        </p:nvSpPr>
        <p:spPr>
          <a:xfrm>
            <a:off x="796355" y="1295557"/>
            <a:ext cx="5397413" cy="5243265"/>
          </a:xfrm>
        </p:spPr>
        <p:txBody>
          <a:bodyPr>
            <a:normAutofit/>
          </a:bodyPr>
          <a:lstStyle/>
          <a:p>
            <a:r>
              <a:rPr kumimoji="1" lang="ja-JP" altLang="en-US" sz="2400" dirty="0"/>
              <a:t>「秋興」の其の一から四までを見てみると其の二の尾聯が対偶になる以外は、どれも頷聯・頸聯が対偶になっている。</a:t>
            </a:r>
            <a:br>
              <a:rPr kumimoji="1" lang="en-US" altLang="ja-JP" sz="2400" dirty="0"/>
            </a:br>
            <a:r>
              <a:rPr kumimoji="1" lang="ja-JP" altLang="en-US" sz="2400" dirty="0"/>
              <a:t>　その部分を調べてみると、</a:t>
            </a:r>
            <a:br>
              <a:rPr kumimoji="1" lang="en-US" altLang="ja-JP" sz="2400" dirty="0"/>
            </a:br>
            <a:r>
              <a:rPr kumimoji="1" lang="ja-JP" altLang="en-US" sz="2400" dirty="0"/>
              <a:t>其の一　初出</a:t>
            </a:r>
            <a:r>
              <a:rPr kumimoji="1" lang="en-US" altLang="ja-JP" sz="2400" dirty="0"/>
              <a:t>4</a:t>
            </a:r>
            <a:r>
              <a:rPr kumimoji="1" lang="ja-JP" altLang="en-US" sz="2400" dirty="0"/>
              <a:t>ヶ所、既出</a:t>
            </a:r>
            <a:r>
              <a:rPr kumimoji="1" lang="en-US" altLang="ja-JP" sz="2400" dirty="0"/>
              <a:t>8</a:t>
            </a:r>
            <a:r>
              <a:rPr kumimoji="1" lang="ja-JP" altLang="en-US" sz="2400" dirty="0"/>
              <a:t>ヶ所。</a:t>
            </a:r>
            <a:br>
              <a:rPr kumimoji="1" lang="en-US" altLang="ja-JP" sz="2400" dirty="0"/>
            </a:br>
            <a:r>
              <a:rPr kumimoji="1" lang="ja-JP" altLang="en-US" sz="2400" dirty="0"/>
              <a:t>其の二　初出</a:t>
            </a:r>
            <a:r>
              <a:rPr kumimoji="1" lang="en-US" altLang="ja-JP" sz="2400" dirty="0"/>
              <a:t>8</a:t>
            </a:r>
            <a:r>
              <a:rPr kumimoji="1" lang="ja-JP" altLang="en-US" sz="2400" dirty="0"/>
              <a:t>ヶ所、既出</a:t>
            </a:r>
            <a:r>
              <a:rPr kumimoji="1" lang="en-US" altLang="ja-JP" sz="2400" dirty="0"/>
              <a:t>4</a:t>
            </a:r>
            <a:r>
              <a:rPr kumimoji="1" lang="ja-JP" altLang="en-US" sz="2400" dirty="0"/>
              <a:t>ヶ所。</a:t>
            </a:r>
            <a:br>
              <a:rPr kumimoji="1" lang="en-US" altLang="ja-JP" sz="2400" dirty="0"/>
            </a:br>
            <a:r>
              <a:rPr kumimoji="1" lang="ja-JP" altLang="en-US" sz="2400" dirty="0"/>
              <a:t>其の三　初出</a:t>
            </a:r>
            <a:r>
              <a:rPr kumimoji="1" lang="en-US" altLang="ja-JP" sz="2400" dirty="0"/>
              <a:t>4</a:t>
            </a:r>
            <a:r>
              <a:rPr kumimoji="1" lang="ja-JP" altLang="en-US" sz="2400" dirty="0"/>
              <a:t>ヶ所、既出</a:t>
            </a:r>
            <a:r>
              <a:rPr kumimoji="1" lang="en-US" altLang="ja-JP" sz="2400" dirty="0"/>
              <a:t>8</a:t>
            </a:r>
            <a:r>
              <a:rPr kumimoji="1" lang="ja-JP" altLang="en-US" sz="2400" dirty="0"/>
              <a:t>ヶ所。</a:t>
            </a:r>
            <a:br>
              <a:rPr kumimoji="1" lang="en-US" altLang="ja-JP" sz="2400" dirty="0"/>
            </a:br>
            <a:r>
              <a:rPr kumimoji="1" lang="ja-JP" altLang="en-US" sz="2400" dirty="0"/>
              <a:t>其の四　初出</a:t>
            </a:r>
            <a:r>
              <a:rPr kumimoji="1" lang="en-US" altLang="ja-JP" sz="2400" dirty="0"/>
              <a:t>5</a:t>
            </a:r>
            <a:r>
              <a:rPr kumimoji="1" lang="ja-JP" altLang="en-US" sz="2400" dirty="0"/>
              <a:t>ヶ所、既出</a:t>
            </a:r>
            <a:r>
              <a:rPr kumimoji="1" lang="en-US" altLang="ja-JP" sz="2400" dirty="0"/>
              <a:t>7</a:t>
            </a:r>
            <a:r>
              <a:rPr kumimoji="1" lang="ja-JP" altLang="en-US" sz="2400" dirty="0"/>
              <a:t>ヶ所。</a:t>
            </a:r>
            <a:br>
              <a:rPr kumimoji="1" lang="en-US" altLang="ja-JP" sz="2400" dirty="0"/>
            </a:br>
            <a:r>
              <a:rPr kumimoji="1" lang="ja-JP" altLang="en-US" sz="2400" dirty="0"/>
              <a:t>　以上のように過去に使った対偶素が多く用いられている。そのうち二回目が</a:t>
            </a:r>
            <a:r>
              <a:rPr kumimoji="1" lang="en-US" altLang="ja-JP" sz="2400" dirty="0"/>
              <a:t>14</a:t>
            </a:r>
            <a:r>
              <a:rPr kumimoji="1" lang="ja-JP" altLang="en-US" sz="2400" dirty="0"/>
              <a:t>例であることで、既出感はそれほどないと思われる。</a:t>
            </a:r>
          </a:p>
        </p:txBody>
      </p:sp>
      <p:sp>
        <p:nvSpPr>
          <p:cNvPr id="3" name="コンテンツ プレースホルダー 2">
            <a:extLst>
              <a:ext uri="{FF2B5EF4-FFF2-40B4-BE49-F238E27FC236}">
                <a16:creationId xmlns:a16="http://schemas.microsoft.com/office/drawing/2014/main" id="{CE8B327D-155D-D7F2-4963-437767F2BA55}"/>
              </a:ext>
            </a:extLst>
          </p:cNvPr>
          <p:cNvSpPr>
            <a:spLocks noGrp="1"/>
          </p:cNvSpPr>
          <p:nvPr>
            <p:ph idx="1"/>
          </p:nvPr>
        </p:nvSpPr>
        <p:spPr>
          <a:xfrm>
            <a:off x="1546854" y="384835"/>
            <a:ext cx="4646914" cy="478766"/>
          </a:xfrm>
        </p:spPr>
        <p:txBody>
          <a:bodyPr/>
          <a:lstStyle/>
          <a:p>
            <a:pPr marL="0" indent="0">
              <a:buNone/>
            </a:pPr>
            <a:r>
              <a:rPr kumimoji="1" lang="ja-JP" altLang="en-US" dirty="0"/>
              <a:t>「秋興」での例を見てみる</a:t>
            </a:r>
          </a:p>
        </p:txBody>
      </p:sp>
      <p:sp>
        <p:nvSpPr>
          <p:cNvPr id="5" name="テキスト ボックス 4">
            <a:extLst>
              <a:ext uri="{FF2B5EF4-FFF2-40B4-BE49-F238E27FC236}">
                <a16:creationId xmlns:a16="http://schemas.microsoft.com/office/drawing/2014/main" id="{FA05C42F-9518-FB9D-E607-1682AFEBFD70}"/>
              </a:ext>
            </a:extLst>
          </p:cNvPr>
          <p:cNvSpPr txBox="1"/>
          <p:nvPr/>
        </p:nvSpPr>
        <p:spPr>
          <a:xfrm>
            <a:off x="6797616" y="534729"/>
            <a:ext cx="4433978" cy="5917829"/>
          </a:xfrm>
          <a:prstGeom prst="rect">
            <a:avLst/>
          </a:prstGeom>
          <a:solidFill>
            <a:schemeClr val="tx1">
              <a:lumMod val="95000"/>
            </a:schemeClr>
          </a:solidFill>
        </p:spPr>
        <p:txBody>
          <a:bodyPr wrap="square">
            <a:spAutoFit/>
          </a:bodyPr>
          <a:lstStyle/>
          <a:p>
            <a:pPr algn="just"/>
            <a:r>
              <a:rPr lang="en-US" altLang="ja-JP" sz="1800" b="0" i="0" u="none" strike="noStrike" baseline="0" dirty="0">
                <a:solidFill>
                  <a:srgbClr val="000000"/>
                </a:solidFill>
                <a:latin typeface="Century" panose="02040604050505020304" pitchFamily="18" charset="0"/>
                <a:ea typeface="ＭＳ 明朝" panose="02020609040205080304" pitchFamily="17" charset="-128"/>
              </a:rPr>
              <a:t>〚</a:t>
            </a:r>
            <a:r>
              <a:rPr lang="ja-JP" altLang="en-US" sz="1800" b="0" i="0" u="none" strike="noStrike" baseline="0" dirty="0">
                <a:solidFill>
                  <a:srgbClr val="000000"/>
                </a:solidFill>
                <a:latin typeface="Century" panose="02040604050505020304" pitchFamily="18" charset="0"/>
                <a:ea typeface="ＭＳ 明朝" panose="02020609040205080304" pitchFamily="17" charset="-128"/>
              </a:rPr>
              <a:t>秋興八首</a:t>
            </a:r>
            <a:r>
              <a:rPr lang="en-US" altLang="ja-JP" sz="1800" b="0" i="0" u="none" strike="noStrike" baseline="0" dirty="0">
                <a:solidFill>
                  <a:srgbClr val="000000"/>
                </a:solidFill>
                <a:latin typeface="Century" panose="02040604050505020304" pitchFamily="18" charset="0"/>
                <a:ea typeface="ＭＳ 明朝" panose="02020609040205080304" pitchFamily="17" charset="-128"/>
              </a:rPr>
              <a:t>〛</a:t>
            </a:r>
          </a:p>
          <a:p>
            <a:pPr algn="just"/>
            <a:r>
              <a:rPr lang="en-US" altLang="ja-JP" sz="1800" b="0" i="0" u="none" strike="noStrike" baseline="0" dirty="0">
                <a:solidFill>
                  <a:srgbClr val="000000"/>
                </a:solidFill>
                <a:latin typeface="Century" panose="02040604050505020304" pitchFamily="18" charset="0"/>
                <a:ea typeface="ＭＳ 明朝" panose="02020609040205080304" pitchFamily="17" charset="-128"/>
              </a:rPr>
              <a:t>0985</a:t>
            </a:r>
            <a:r>
              <a:rPr lang="ja-JP" altLang="en-US" sz="1800" b="0" i="0" u="none" strike="noStrike" baseline="0" dirty="0">
                <a:solidFill>
                  <a:srgbClr val="000000"/>
                </a:solidFill>
                <a:latin typeface="Century" panose="02040604050505020304" pitchFamily="18" charset="0"/>
                <a:ea typeface="ＭＳ 明朝" panose="02020609040205080304" pitchFamily="17" charset="-128"/>
              </a:rPr>
              <a:t>其一</a:t>
            </a:r>
            <a:r>
              <a:rPr lang="en-US" altLang="ja-JP" sz="1800" b="0" i="0" u="none" strike="noStrike" baseline="0" dirty="0">
                <a:solidFill>
                  <a:srgbClr val="000000"/>
                </a:solidFill>
                <a:latin typeface="ＭＳ 明朝" panose="02020609040205080304" pitchFamily="17" charset="-128"/>
                <a:ea typeface="ＭＳ 明朝" panose="02020609040205080304" pitchFamily="17" charset="-128"/>
              </a:rPr>
              <a:t>(</a:t>
            </a:r>
            <a:r>
              <a:rPr lang="ja-JP" altLang="en-US" sz="1800" b="0" i="0" u="none" strike="noStrike" baseline="0" dirty="0">
                <a:solidFill>
                  <a:srgbClr val="000000"/>
                </a:solidFill>
                <a:latin typeface="Century" panose="02040604050505020304" pitchFamily="18" charset="0"/>
                <a:ea typeface="ＭＳ 明朝" panose="02020609040205080304" pitchFamily="17" charset="-128"/>
              </a:rPr>
              <a:t>七律</a:t>
            </a:r>
            <a:r>
              <a:rPr lang="en-US" altLang="ja-JP" sz="1800" b="0" i="0" u="none" strike="noStrike" baseline="0" dirty="0">
                <a:solidFill>
                  <a:srgbClr val="000000"/>
                </a:solidFill>
                <a:latin typeface="ＭＳ 明朝" panose="02020609040205080304" pitchFamily="17" charset="-128"/>
                <a:ea typeface="ＭＳ 明朝" panose="02020609040205080304" pitchFamily="17" charset="-128"/>
              </a:rPr>
              <a:t>)</a:t>
            </a:r>
            <a:endParaRPr lang="ja-JP" altLang="en-US" sz="1800" b="0" i="0" u="none" strike="noStrike" baseline="0" dirty="0">
              <a:solidFill>
                <a:srgbClr val="000000"/>
              </a:solidFill>
              <a:latin typeface="Century" panose="02040604050505020304" pitchFamily="18" charset="0"/>
              <a:ea typeface="ＭＳ 明朝" panose="02020609040205080304" pitchFamily="17" charset="-128"/>
            </a:endParaRPr>
          </a:p>
          <a:p>
            <a:pPr algn="just"/>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玉露 凋傷 楓樹林、巫山 巫峽 氣蕭森。</a:t>
            </a:r>
          </a:p>
          <a:p>
            <a:pPr algn="just"/>
            <a:r>
              <a:rPr lang="zh-TW" altLang="en-US" sz="1800" b="0" i="0" u="none" strike="noStrike" baseline="0" dirty="0">
                <a:solidFill>
                  <a:srgbClr val="00CC66"/>
                </a:solidFill>
                <a:latin typeface="Century" panose="02040604050505020304" pitchFamily="18" charset="0"/>
                <a:ea typeface="ＭＳ 明朝" panose="02020609040205080304" pitchFamily="17" charset="-128"/>
              </a:rPr>
              <a:t>江間</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a:t>
            </a:r>
            <a:r>
              <a:rPr lang="zh-TW" altLang="en-US" sz="1800" b="0" i="0" u="none" strike="noStrike" baseline="0" dirty="0">
                <a:solidFill>
                  <a:srgbClr val="00CC66"/>
                </a:solidFill>
                <a:latin typeface="Century" panose="02040604050505020304" pitchFamily="18" charset="0"/>
                <a:ea typeface="ＭＳ 明朝" panose="02020609040205080304" pitchFamily="17" charset="-128"/>
              </a:rPr>
              <a:t>波浪</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a:t>
            </a:r>
            <a:r>
              <a:rPr lang="zh-TW" altLang="en-US" sz="1800" b="0" i="0" u="none" strike="noStrike" baseline="0" dirty="0">
                <a:solidFill>
                  <a:srgbClr val="00CC66"/>
                </a:solidFill>
                <a:latin typeface="Century" panose="02040604050505020304" pitchFamily="18" charset="0"/>
                <a:ea typeface="ＭＳ 明朝" panose="02020609040205080304" pitchFamily="17" charset="-128"/>
              </a:rPr>
              <a:t>兼天</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湧、</a:t>
            </a:r>
            <a:r>
              <a:rPr lang="zh-TW" altLang="en-US" sz="1800" b="0" i="0" u="none" strike="noStrike" baseline="0" dirty="0">
                <a:solidFill>
                  <a:srgbClr val="CC7A7A"/>
                </a:solidFill>
                <a:latin typeface="Century" panose="02040604050505020304" pitchFamily="18" charset="0"/>
                <a:ea typeface="ＭＳ 明朝" panose="02020609040205080304" pitchFamily="17" charset="-128"/>
              </a:rPr>
              <a:t>塞上</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a:t>
            </a:r>
            <a:r>
              <a:rPr lang="zh-TW" altLang="en-US" sz="1800" b="0" i="0" u="none" strike="noStrike" baseline="0" dirty="0">
                <a:solidFill>
                  <a:srgbClr val="FF0000"/>
                </a:solidFill>
                <a:latin typeface="Century" panose="02040604050505020304" pitchFamily="18" charset="0"/>
                <a:ea typeface="ＭＳ 明朝" panose="02020609040205080304" pitchFamily="17" charset="-128"/>
              </a:rPr>
              <a:t>風雲</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接地陰。</a:t>
            </a:r>
          </a:p>
          <a:p>
            <a:pPr algn="l"/>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叢菊 兩開 </a:t>
            </a:r>
            <a:r>
              <a:rPr lang="zh-TW" altLang="en-US" sz="1800" b="0" i="0" u="none" strike="noStrike" baseline="0" dirty="0">
                <a:solidFill>
                  <a:srgbClr val="FF66CF"/>
                </a:solidFill>
                <a:latin typeface="Century" panose="02040604050505020304" pitchFamily="18" charset="0"/>
                <a:ea typeface="ＭＳ 明朝" panose="02020609040205080304" pitchFamily="17" charset="-128"/>
              </a:rPr>
              <a:t>他日</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涙、</a:t>
            </a:r>
            <a:r>
              <a:rPr lang="zh-TW" altLang="en-US" sz="1800" b="0" i="0" u="none" strike="noStrike" baseline="0" dirty="0">
                <a:solidFill>
                  <a:srgbClr val="00CC66"/>
                </a:solidFill>
                <a:latin typeface="Century" panose="02040604050505020304" pitchFamily="18" charset="0"/>
                <a:ea typeface="ＭＳ 明朝" panose="02020609040205080304" pitchFamily="17" charset="-128"/>
              </a:rPr>
              <a:t>孤舟</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一繫 </a:t>
            </a:r>
            <a:r>
              <a:rPr lang="zh-TW" altLang="en-US" sz="1800" b="0" i="0" u="none" strike="noStrike" baseline="0" dirty="0">
                <a:solidFill>
                  <a:srgbClr val="CC7A7A"/>
                </a:solidFill>
                <a:latin typeface="Century" panose="02040604050505020304" pitchFamily="18" charset="0"/>
                <a:ea typeface="ＭＳ 明朝" panose="02020609040205080304" pitchFamily="17" charset="-128"/>
              </a:rPr>
              <a:t>故園</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心。</a:t>
            </a:r>
          </a:p>
          <a:p>
            <a:pPr algn="just"/>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寒衣 處處 催刀尺、白帝 城高 急暮砧。</a:t>
            </a:r>
          </a:p>
          <a:p>
            <a:pPr algn="just"/>
            <a:r>
              <a:rPr lang="en-US" altLang="ja-JP" sz="1800" b="0" i="0" u="none" strike="noStrike" baseline="0" dirty="0">
                <a:solidFill>
                  <a:srgbClr val="000000"/>
                </a:solidFill>
                <a:latin typeface="Century" panose="02040604050505020304" pitchFamily="18" charset="0"/>
                <a:ea typeface="ＭＳ 明朝" panose="02020609040205080304" pitchFamily="17" charset="-128"/>
              </a:rPr>
              <a:t>0986</a:t>
            </a:r>
            <a:r>
              <a:rPr lang="ja-JP" altLang="en-US" sz="1800" b="0" i="0" u="none" strike="noStrike" baseline="0" dirty="0">
                <a:solidFill>
                  <a:srgbClr val="000000"/>
                </a:solidFill>
                <a:latin typeface="Century" panose="02040604050505020304" pitchFamily="18" charset="0"/>
                <a:ea typeface="ＭＳ 明朝" panose="02020609040205080304" pitchFamily="17" charset="-128"/>
              </a:rPr>
              <a:t>其二</a:t>
            </a:r>
            <a:r>
              <a:rPr lang="en-US" altLang="ja-JP" sz="1800" b="0" i="0" u="none" strike="noStrike" baseline="0" dirty="0">
                <a:solidFill>
                  <a:srgbClr val="000000"/>
                </a:solidFill>
                <a:latin typeface="ＭＳ 明朝" panose="02020609040205080304" pitchFamily="17" charset="-128"/>
                <a:ea typeface="ＭＳ 明朝" panose="02020609040205080304" pitchFamily="17" charset="-128"/>
              </a:rPr>
              <a:t>(</a:t>
            </a:r>
            <a:r>
              <a:rPr lang="ja-JP" altLang="en-US" sz="1800" b="0" i="0" u="none" strike="noStrike" baseline="0" dirty="0">
                <a:solidFill>
                  <a:srgbClr val="000000"/>
                </a:solidFill>
                <a:latin typeface="Century" panose="02040604050505020304" pitchFamily="18" charset="0"/>
                <a:ea typeface="ＭＳ 明朝" panose="02020609040205080304" pitchFamily="17" charset="-128"/>
              </a:rPr>
              <a:t>七律</a:t>
            </a:r>
            <a:r>
              <a:rPr lang="en-US" altLang="ja-JP" sz="1800" b="0" i="0" u="none" strike="noStrike" baseline="0" dirty="0">
                <a:solidFill>
                  <a:srgbClr val="000000"/>
                </a:solidFill>
                <a:latin typeface="ＭＳ 明朝" panose="02020609040205080304" pitchFamily="17" charset="-128"/>
                <a:ea typeface="ＭＳ 明朝" panose="02020609040205080304" pitchFamily="17" charset="-128"/>
              </a:rPr>
              <a:t>)</a:t>
            </a:r>
            <a:endParaRPr lang="ja-JP" altLang="en-US" sz="1800" b="0" i="0" u="none" strike="noStrike" baseline="0" dirty="0">
              <a:solidFill>
                <a:srgbClr val="000000"/>
              </a:solidFill>
              <a:latin typeface="Century" panose="02040604050505020304" pitchFamily="18" charset="0"/>
              <a:ea typeface="ＭＳ 明朝" panose="02020609040205080304" pitchFamily="17" charset="-128"/>
            </a:endParaRPr>
          </a:p>
          <a:p>
            <a:pPr algn="just"/>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夔府 孤城 落日斜、毎依 北斗 望京華。</a:t>
            </a:r>
          </a:p>
          <a:p>
            <a:pPr algn="just"/>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聽猿 實下 三聲涙、</a:t>
            </a:r>
            <a:r>
              <a:rPr lang="zh-TW" altLang="en-US" sz="1800" b="0" i="0" u="none" strike="noStrike" baseline="0" dirty="0">
                <a:solidFill>
                  <a:srgbClr val="00CC66"/>
                </a:solidFill>
                <a:latin typeface="Century" panose="02040604050505020304" pitchFamily="18" charset="0"/>
                <a:ea typeface="ＭＳ 明朝" panose="02020609040205080304" pitchFamily="17" charset="-128"/>
              </a:rPr>
              <a:t>奉使</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a:t>
            </a:r>
            <a:r>
              <a:rPr lang="zh-TW" altLang="en-US" sz="1800" b="0" i="0" u="none" strike="noStrike" baseline="0" dirty="0">
                <a:solidFill>
                  <a:srgbClr val="008080"/>
                </a:solidFill>
                <a:latin typeface="Century" panose="02040604050505020304" pitchFamily="18" charset="0"/>
                <a:ea typeface="ＭＳ 明朝" panose="02020609040205080304" pitchFamily="17" charset="-128"/>
              </a:rPr>
              <a:t>虚隨</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a:t>
            </a:r>
            <a:r>
              <a:rPr lang="zh-TW" altLang="en-US" sz="1800" b="0" i="0" u="none" strike="noStrike" baseline="0" dirty="0">
                <a:solidFill>
                  <a:srgbClr val="CC7A7A"/>
                </a:solidFill>
                <a:latin typeface="Century" panose="02040604050505020304" pitchFamily="18" charset="0"/>
                <a:ea typeface="ＭＳ 明朝" panose="02020609040205080304" pitchFamily="17" charset="-128"/>
              </a:rPr>
              <a:t>八月</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槎。</a:t>
            </a:r>
          </a:p>
          <a:p>
            <a:pPr algn="just"/>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畫省 </a:t>
            </a:r>
            <a:r>
              <a:rPr lang="zh-TW" altLang="en-US" sz="1800" b="0" i="0" u="none" strike="noStrike" baseline="0" dirty="0">
                <a:solidFill>
                  <a:srgbClr val="52CC8F"/>
                </a:solidFill>
                <a:latin typeface="Century" panose="02040604050505020304" pitchFamily="18" charset="0"/>
                <a:ea typeface="ＭＳ 明朝" panose="02020609040205080304" pitchFamily="17" charset="-128"/>
              </a:rPr>
              <a:t>香爐</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違</a:t>
            </a:r>
            <a:r>
              <a:rPr lang="zh-TW" altLang="en-US" sz="1800" b="0" i="0" u="none" strike="noStrike" baseline="0" dirty="0">
                <a:solidFill>
                  <a:srgbClr val="CC7A7A"/>
                </a:solidFill>
                <a:latin typeface="Century" panose="02040604050505020304" pitchFamily="18" charset="0"/>
                <a:ea typeface="ＭＳ 明朝" panose="02020609040205080304" pitchFamily="17" charset="-128"/>
              </a:rPr>
              <a:t>伏枕</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a:t>
            </a:r>
            <a:r>
              <a:rPr lang="zh-TW" altLang="en-US" sz="1800" b="0" i="0" u="none" strike="noStrike" baseline="0" dirty="0">
                <a:solidFill>
                  <a:srgbClr val="008080"/>
                </a:solidFill>
                <a:latin typeface="Century" panose="02040604050505020304" pitchFamily="18" charset="0"/>
                <a:ea typeface="ＭＳ 明朝" panose="02020609040205080304" pitchFamily="17" charset="-128"/>
              </a:rPr>
              <a:t>山樓</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a:t>
            </a:r>
            <a:r>
              <a:rPr lang="zh-TW" altLang="en-US" sz="1800" b="0" i="0" u="none" strike="noStrike" baseline="0" dirty="0">
                <a:solidFill>
                  <a:srgbClr val="008080"/>
                </a:solidFill>
                <a:latin typeface="Century" panose="02040604050505020304" pitchFamily="18" charset="0"/>
                <a:ea typeface="ＭＳ 明朝" panose="02020609040205080304" pitchFamily="17" charset="-128"/>
              </a:rPr>
              <a:t>粉堞</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隱</a:t>
            </a:r>
            <a:r>
              <a:rPr lang="zh-TW" altLang="en-US" sz="1800" b="0" i="0" u="none" strike="noStrike" baseline="0" dirty="0">
                <a:solidFill>
                  <a:srgbClr val="008080"/>
                </a:solidFill>
                <a:latin typeface="Century" panose="02040604050505020304" pitchFamily="18" charset="0"/>
                <a:ea typeface="ＭＳ 明朝" panose="02020609040205080304" pitchFamily="17" charset="-128"/>
              </a:rPr>
              <a:t>悲笳</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a:t>
            </a:r>
          </a:p>
          <a:p>
            <a:pPr algn="l"/>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請看 </a:t>
            </a:r>
            <a:r>
              <a:rPr lang="zh-TW" altLang="en-US" sz="1800" b="0" i="0" u="none" strike="noStrike" baseline="0" dirty="0">
                <a:solidFill>
                  <a:srgbClr val="00CC66"/>
                </a:solidFill>
                <a:latin typeface="Century" panose="02040604050505020304" pitchFamily="18" charset="0"/>
                <a:ea typeface="ＭＳ 明朝" panose="02020609040205080304" pitchFamily="17" charset="-128"/>
              </a:rPr>
              <a:t>石上</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藤蘿月、已映 洲前 蘆荻花。</a:t>
            </a:r>
          </a:p>
          <a:p>
            <a:pPr algn="just"/>
            <a:r>
              <a:rPr lang="en-US" altLang="ja-JP" sz="1800" b="0" i="0" u="none" strike="noStrike" baseline="0" dirty="0">
                <a:solidFill>
                  <a:srgbClr val="000000"/>
                </a:solidFill>
                <a:latin typeface="Century" panose="02040604050505020304" pitchFamily="18" charset="0"/>
                <a:ea typeface="ＭＳ 明朝" panose="02020609040205080304" pitchFamily="17" charset="-128"/>
              </a:rPr>
              <a:t>0987</a:t>
            </a:r>
            <a:r>
              <a:rPr lang="ja-JP" altLang="en-US" sz="1800" b="0" i="0" u="none" strike="noStrike" baseline="0" dirty="0">
                <a:solidFill>
                  <a:srgbClr val="000000"/>
                </a:solidFill>
                <a:latin typeface="Century" panose="02040604050505020304" pitchFamily="18" charset="0"/>
                <a:ea typeface="ＭＳ 明朝" panose="02020609040205080304" pitchFamily="17" charset="-128"/>
              </a:rPr>
              <a:t>其三</a:t>
            </a:r>
            <a:r>
              <a:rPr lang="en-US" altLang="ja-JP" sz="1800" b="0" i="0" u="none" strike="noStrike" baseline="0" dirty="0">
                <a:solidFill>
                  <a:srgbClr val="000000"/>
                </a:solidFill>
                <a:latin typeface="ＭＳ 明朝" panose="02020609040205080304" pitchFamily="17" charset="-128"/>
                <a:ea typeface="ＭＳ 明朝" panose="02020609040205080304" pitchFamily="17" charset="-128"/>
              </a:rPr>
              <a:t>(</a:t>
            </a:r>
            <a:r>
              <a:rPr lang="ja-JP" altLang="en-US" sz="1800" b="0" i="0" u="none" strike="noStrike" baseline="0" dirty="0">
                <a:solidFill>
                  <a:srgbClr val="000000"/>
                </a:solidFill>
                <a:latin typeface="Century" panose="02040604050505020304" pitchFamily="18" charset="0"/>
                <a:ea typeface="ＭＳ 明朝" panose="02020609040205080304" pitchFamily="17" charset="-128"/>
              </a:rPr>
              <a:t>七律</a:t>
            </a:r>
            <a:r>
              <a:rPr lang="en-US" altLang="ja-JP" sz="1800" b="0" i="0" u="none" strike="noStrike" baseline="0" dirty="0">
                <a:solidFill>
                  <a:srgbClr val="000000"/>
                </a:solidFill>
                <a:latin typeface="ＭＳ 明朝" panose="02020609040205080304" pitchFamily="17" charset="-128"/>
                <a:ea typeface="ＭＳ 明朝" panose="02020609040205080304" pitchFamily="17" charset="-128"/>
              </a:rPr>
              <a:t>)</a:t>
            </a:r>
            <a:endParaRPr lang="ja-JP" altLang="en-US" sz="1800" b="0" i="0" u="none" strike="noStrike" baseline="0" dirty="0">
              <a:solidFill>
                <a:srgbClr val="000000"/>
              </a:solidFill>
              <a:latin typeface="Century" panose="02040604050505020304" pitchFamily="18" charset="0"/>
              <a:ea typeface="ＭＳ 明朝" panose="02020609040205080304" pitchFamily="17" charset="-128"/>
            </a:endParaRPr>
          </a:p>
          <a:p>
            <a:pPr algn="just"/>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千家 山郭 靜朝暉、日日 江樓 坐翠微。</a:t>
            </a:r>
          </a:p>
          <a:p>
            <a:pPr algn="just"/>
            <a:r>
              <a:rPr lang="zh-TW" altLang="en-US" sz="1800" b="0" i="0" u="none" strike="noStrike" baseline="0" dirty="0">
                <a:solidFill>
                  <a:srgbClr val="FF66CF"/>
                </a:solidFill>
                <a:latin typeface="Century" panose="02040604050505020304" pitchFamily="18" charset="0"/>
                <a:ea typeface="ＭＳ 明朝" panose="02020609040205080304" pitchFamily="17" charset="-128"/>
              </a:rPr>
              <a:t>信宿</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a:t>
            </a:r>
            <a:r>
              <a:rPr lang="zh-TW" altLang="en-US" sz="1800" b="0" i="0" u="none" strike="noStrike" baseline="0" dirty="0">
                <a:solidFill>
                  <a:srgbClr val="00CC66"/>
                </a:solidFill>
                <a:latin typeface="Century" panose="02040604050505020304" pitchFamily="18" charset="0"/>
                <a:ea typeface="ＭＳ 明朝" panose="02020609040205080304" pitchFamily="17" charset="-128"/>
              </a:rPr>
              <a:t>漁人</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還汎汎、</a:t>
            </a:r>
            <a:r>
              <a:rPr lang="zh-TW" altLang="en-US" sz="1800" b="0" i="0" u="none" strike="noStrike" baseline="0" dirty="0">
                <a:solidFill>
                  <a:srgbClr val="0000FF"/>
                </a:solidFill>
                <a:latin typeface="Century" panose="02040604050505020304" pitchFamily="18" charset="0"/>
                <a:ea typeface="ＭＳ 明朝" panose="02020609040205080304" pitchFamily="17" charset="-128"/>
              </a:rPr>
              <a:t>清秋</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a:t>
            </a:r>
            <a:r>
              <a:rPr lang="zh-TW" altLang="en-US" sz="1800" b="0" i="0" u="none" strike="noStrike" baseline="0" dirty="0">
                <a:solidFill>
                  <a:srgbClr val="FF66CF"/>
                </a:solidFill>
                <a:latin typeface="Century" panose="02040604050505020304" pitchFamily="18" charset="0"/>
                <a:ea typeface="ＭＳ 明朝" panose="02020609040205080304" pitchFamily="17" charset="-128"/>
              </a:rPr>
              <a:t>燕子</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故</a:t>
            </a:r>
            <a:r>
              <a:rPr lang="zh-TW" altLang="en-US" sz="1800" b="0" i="0" u="none" strike="noStrike" baseline="0" dirty="0">
                <a:solidFill>
                  <a:srgbClr val="00CC66"/>
                </a:solidFill>
                <a:latin typeface="Century" panose="02040604050505020304" pitchFamily="18" charset="0"/>
                <a:ea typeface="ＭＳ 明朝" panose="02020609040205080304" pitchFamily="17" charset="-128"/>
              </a:rPr>
              <a:t>飛飛</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a:t>
            </a:r>
          </a:p>
          <a:p>
            <a:pPr algn="just"/>
            <a:r>
              <a:rPr lang="zh-TW" altLang="en-US" sz="1800" b="0" i="0" u="none" strike="noStrike" baseline="0" dirty="0">
                <a:solidFill>
                  <a:srgbClr val="008080"/>
                </a:solidFill>
                <a:latin typeface="Century" panose="02040604050505020304" pitchFamily="18" charset="0"/>
                <a:ea typeface="ＭＳ 明朝" panose="02020609040205080304" pitchFamily="17" charset="-128"/>
              </a:rPr>
              <a:t>匡衡</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抗疏 </a:t>
            </a:r>
            <a:r>
              <a:rPr lang="zh-TW" altLang="en-US" sz="1800" b="0" i="0" u="none" strike="noStrike" baseline="0" dirty="0">
                <a:solidFill>
                  <a:srgbClr val="FF66CF"/>
                </a:solidFill>
                <a:latin typeface="Century" panose="02040604050505020304" pitchFamily="18" charset="0"/>
                <a:ea typeface="ＭＳ 明朝" panose="02020609040205080304" pitchFamily="17" charset="-128"/>
              </a:rPr>
              <a:t>功名</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薄、劉向 </a:t>
            </a:r>
            <a:r>
              <a:rPr lang="zh-TW" altLang="en-US" sz="1800" b="0" i="0" u="none" strike="noStrike" baseline="0" dirty="0">
                <a:solidFill>
                  <a:srgbClr val="00CC66"/>
                </a:solidFill>
                <a:latin typeface="Century" panose="02040604050505020304" pitchFamily="18" charset="0"/>
                <a:ea typeface="ＭＳ 明朝" panose="02020609040205080304" pitchFamily="17" charset="-128"/>
              </a:rPr>
              <a:t>傳經</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a:t>
            </a:r>
            <a:r>
              <a:rPr lang="zh-TW" altLang="en-US" sz="1800" b="0" i="0" u="none" strike="noStrike" baseline="0" dirty="0">
                <a:solidFill>
                  <a:srgbClr val="00CC66"/>
                </a:solidFill>
                <a:latin typeface="Century" panose="02040604050505020304" pitchFamily="18" charset="0"/>
                <a:ea typeface="ＭＳ 明朝" panose="02020609040205080304" pitchFamily="17" charset="-128"/>
              </a:rPr>
              <a:t>心事</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違。</a:t>
            </a:r>
          </a:p>
          <a:p>
            <a:pPr algn="just"/>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同學 少年 多不賤、五陵 衣馬 自輕肥。</a:t>
            </a:r>
          </a:p>
          <a:p>
            <a:pPr algn="just"/>
            <a:r>
              <a:rPr lang="en-US" altLang="ja-JP" sz="1800" b="0" i="0" u="none" strike="noStrike" baseline="0" dirty="0">
                <a:solidFill>
                  <a:srgbClr val="000000"/>
                </a:solidFill>
                <a:latin typeface="Century" panose="02040604050505020304" pitchFamily="18" charset="0"/>
                <a:ea typeface="ＭＳ 明朝" panose="02020609040205080304" pitchFamily="17" charset="-128"/>
              </a:rPr>
              <a:t>0988</a:t>
            </a:r>
            <a:r>
              <a:rPr lang="ja-JP" altLang="en-US" sz="1800" b="0" i="0" u="none" strike="noStrike" baseline="0" dirty="0">
                <a:solidFill>
                  <a:srgbClr val="000000"/>
                </a:solidFill>
                <a:latin typeface="Century" panose="02040604050505020304" pitchFamily="18" charset="0"/>
                <a:ea typeface="ＭＳ 明朝" panose="02020609040205080304" pitchFamily="17" charset="-128"/>
              </a:rPr>
              <a:t>其四</a:t>
            </a:r>
            <a:r>
              <a:rPr lang="en-US" altLang="ja-JP" sz="1800" b="0" i="0" u="none" strike="noStrike" baseline="0" dirty="0">
                <a:solidFill>
                  <a:srgbClr val="000000"/>
                </a:solidFill>
                <a:latin typeface="ＭＳ 明朝" panose="02020609040205080304" pitchFamily="17" charset="-128"/>
                <a:ea typeface="ＭＳ 明朝" panose="02020609040205080304" pitchFamily="17" charset="-128"/>
              </a:rPr>
              <a:t>(</a:t>
            </a:r>
            <a:r>
              <a:rPr lang="ja-JP" altLang="en-US" sz="1800" b="0" i="0" u="none" strike="noStrike" baseline="0" dirty="0">
                <a:solidFill>
                  <a:srgbClr val="000000"/>
                </a:solidFill>
                <a:latin typeface="Century" panose="02040604050505020304" pitchFamily="18" charset="0"/>
                <a:ea typeface="ＭＳ 明朝" panose="02020609040205080304" pitchFamily="17" charset="-128"/>
              </a:rPr>
              <a:t>七律</a:t>
            </a:r>
            <a:r>
              <a:rPr lang="en-US" altLang="ja-JP" sz="1800" b="0" i="0" u="none" strike="noStrike" baseline="0" dirty="0">
                <a:solidFill>
                  <a:srgbClr val="000000"/>
                </a:solidFill>
                <a:latin typeface="ＭＳ 明朝" panose="02020609040205080304" pitchFamily="17" charset="-128"/>
                <a:ea typeface="ＭＳ 明朝" panose="02020609040205080304" pitchFamily="17" charset="-128"/>
              </a:rPr>
              <a:t>)</a:t>
            </a:r>
            <a:endParaRPr lang="ja-JP" altLang="en-US" sz="1800" b="0" i="0" u="none" strike="noStrike" baseline="0" dirty="0">
              <a:solidFill>
                <a:srgbClr val="000000"/>
              </a:solidFill>
              <a:latin typeface="Century" panose="02040604050505020304" pitchFamily="18" charset="0"/>
              <a:ea typeface="ＭＳ 明朝" panose="02020609040205080304" pitchFamily="17" charset="-128"/>
            </a:endParaRPr>
          </a:p>
          <a:p>
            <a:pPr algn="l"/>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聞道 長安 似弈棋、百年 世事 不勝悲。</a:t>
            </a:r>
          </a:p>
          <a:p>
            <a:pPr algn="just"/>
            <a:r>
              <a:rPr lang="zh-TW" altLang="en-US" sz="1800" b="0" i="0" u="none" strike="noStrike" baseline="0" dirty="0">
                <a:solidFill>
                  <a:srgbClr val="CC7A7A"/>
                </a:solidFill>
                <a:latin typeface="Century" panose="02040604050505020304" pitchFamily="18" charset="0"/>
                <a:ea typeface="ＭＳ 明朝" panose="02020609040205080304" pitchFamily="17" charset="-128"/>
              </a:rPr>
              <a:t>王侯</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第宅 皆</a:t>
            </a:r>
            <a:r>
              <a:rPr lang="zh-TW" altLang="en-US" sz="1800" b="0" i="0" u="none" strike="noStrike" baseline="0" dirty="0">
                <a:solidFill>
                  <a:srgbClr val="00CC66"/>
                </a:solidFill>
                <a:latin typeface="Century" panose="02040604050505020304" pitchFamily="18" charset="0"/>
                <a:ea typeface="ＭＳ 明朝" panose="02020609040205080304" pitchFamily="17" charset="-128"/>
              </a:rPr>
              <a:t>新主</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、文武 </a:t>
            </a:r>
            <a:r>
              <a:rPr lang="zh-TW" altLang="en-US" sz="1800" b="0" i="0" u="none" strike="noStrike" baseline="0" dirty="0">
                <a:solidFill>
                  <a:srgbClr val="FF0000"/>
                </a:solidFill>
                <a:latin typeface="Century" panose="02040604050505020304" pitchFamily="18" charset="0"/>
                <a:ea typeface="ＭＳ 明朝" panose="02020609040205080304" pitchFamily="17" charset="-128"/>
              </a:rPr>
              <a:t>衣冠</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異昔時。</a:t>
            </a:r>
          </a:p>
          <a:p>
            <a:pPr algn="just"/>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直北 </a:t>
            </a:r>
            <a:r>
              <a:rPr lang="zh-TW" altLang="en-US" sz="1800" b="0" i="0" u="none" strike="noStrike" baseline="0" dirty="0">
                <a:solidFill>
                  <a:srgbClr val="FF0000"/>
                </a:solidFill>
                <a:latin typeface="Century" panose="02040604050505020304" pitchFamily="18" charset="0"/>
                <a:ea typeface="ＭＳ 明朝" panose="02020609040205080304" pitchFamily="17" charset="-128"/>
              </a:rPr>
              <a:t>關山</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金鼓震、</a:t>
            </a:r>
            <a:r>
              <a:rPr lang="zh-TW" altLang="en-US" sz="1800" b="0" i="0" u="none" strike="noStrike" baseline="0" dirty="0">
                <a:solidFill>
                  <a:srgbClr val="00CC66"/>
                </a:solidFill>
                <a:latin typeface="Century" panose="02040604050505020304" pitchFamily="18" charset="0"/>
                <a:ea typeface="ＭＳ 明朝" panose="02020609040205080304" pitchFamily="17" charset="-128"/>
              </a:rPr>
              <a:t>征西</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a:t>
            </a:r>
            <a:r>
              <a:rPr lang="zh-TW" altLang="en-US" sz="1800" b="0" i="0" u="none" strike="noStrike" baseline="0" dirty="0">
                <a:solidFill>
                  <a:srgbClr val="FF66CF"/>
                </a:solidFill>
                <a:latin typeface="Century" panose="02040604050505020304" pitchFamily="18" charset="0"/>
                <a:ea typeface="ＭＳ 明朝" panose="02020609040205080304" pitchFamily="17" charset="-128"/>
              </a:rPr>
              <a:t>車馬</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a:t>
            </a:r>
            <a:r>
              <a:rPr lang="zh-TW" altLang="en-US" sz="1800" b="0" i="0" u="none" strike="noStrike" baseline="0" dirty="0">
                <a:solidFill>
                  <a:srgbClr val="00CC66"/>
                </a:solidFill>
                <a:latin typeface="Century" panose="02040604050505020304" pitchFamily="18" charset="0"/>
                <a:ea typeface="ＭＳ 明朝" panose="02020609040205080304" pitchFamily="17" charset="-128"/>
              </a:rPr>
              <a:t>羽書</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馳。</a:t>
            </a:r>
          </a:p>
          <a:p>
            <a:pPr algn="just"/>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魚龍 寂寞 秋江冷、故國 平居 有所思。</a:t>
            </a:r>
          </a:p>
        </p:txBody>
      </p:sp>
    </p:spTree>
    <p:extLst>
      <p:ext uri="{BB962C8B-B14F-4D97-AF65-F5344CB8AC3E}">
        <p14:creationId xmlns:p14="http://schemas.microsoft.com/office/powerpoint/2010/main" val="2445394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73FA76-1C64-BAEC-E8D9-B8BB00A36A9E}"/>
              </a:ext>
            </a:extLst>
          </p:cNvPr>
          <p:cNvSpPr>
            <a:spLocks noGrp="1"/>
          </p:cNvSpPr>
          <p:nvPr>
            <p:ph type="title"/>
          </p:nvPr>
        </p:nvSpPr>
        <p:spPr>
          <a:xfrm>
            <a:off x="580695" y="3286503"/>
            <a:ext cx="8485667" cy="2769240"/>
          </a:xfrm>
        </p:spPr>
        <p:txBody>
          <a:bodyPr>
            <a:normAutofit/>
          </a:bodyPr>
          <a:lstStyle/>
          <a:p>
            <a:r>
              <a:rPr kumimoji="1" lang="ja-JP" altLang="en-US" sz="2400" dirty="0"/>
              <a:t>本詩は全対の作品であって、</a:t>
            </a:r>
            <a:r>
              <a:rPr kumimoji="1" lang="en-US" altLang="ja-JP" sz="2400" dirty="0"/>
              <a:t>24</a:t>
            </a:r>
            <a:r>
              <a:rPr kumimoji="1" lang="ja-JP" altLang="en-US" sz="2400" dirty="0"/>
              <a:t>ヶ所のうち、初出は</a:t>
            </a:r>
            <a:r>
              <a:rPr kumimoji="1" lang="en-US" altLang="ja-JP" sz="2400" dirty="0"/>
              <a:t>9</a:t>
            </a:r>
            <a:r>
              <a:rPr kumimoji="1" lang="ja-JP" altLang="en-US" sz="2400" dirty="0"/>
              <a:t>ヶ所。二回目出現が</a:t>
            </a:r>
            <a:r>
              <a:rPr kumimoji="1" lang="en-US" altLang="ja-JP" sz="2400" dirty="0"/>
              <a:t>3</a:t>
            </a:r>
            <a:r>
              <a:rPr kumimoji="1" lang="ja-JP" altLang="en-US" sz="2400" dirty="0"/>
              <a:t>ヶ所。三回目出現が</a:t>
            </a:r>
            <a:r>
              <a:rPr kumimoji="1" lang="en-US" altLang="ja-JP" sz="2400" dirty="0"/>
              <a:t>4</a:t>
            </a:r>
            <a:r>
              <a:rPr kumimoji="1" lang="ja-JP" altLang="en-US" sz="2400" dirty="0"/>
              <a:t>ヶ所。四回目</a:t>
            </a:r>
            <a:r>
              <a:rPr kumimoji="1" lang="en-US" altLang="ja-JP" sz="2400" dirty="0"/>
              <a:t>3</a:t>
            </a:r>
            <a:r>
              <a:rPr kumimoji="1" lang="ja-JP" altLang="en-US" sz="2400" dirty="0"/>
              <a:t>ヶ所。十回以上の出現が</a:t>
            </a:r>
            <a:r>
              <a:rPr kumimoji="1" lang="en-US" altLang="ja-JP" sz="2400" dirty="0"/>
              <a:t>5</a:t>
            </a:r>
            <a:r>
              <a:rPr kumimoji="1" lang="ja-JP" altLang="en-US" sz="2400" dirty="0"/>
              <a:t>ヶ所。上句二番目は、四回目がそろえられている。こういうことは杜甫はしばしばする。また、「萬里」と「百年」のペアも既出である。このように再利用の工夫で本詩は作られている。</a:t>
            </a:r>
          </a:p>
        </p:txBody>
      </p:sp>
      <p:sp>
        <p:nvSpPr>
          <p:cNvPr id="3" name="コンテンツ プレースホルダー 2">
            <a:extLst>
              <a:ext uri="{FF2B5EF4-FFF2-40B4-BE49-F238E27FC236}">
                <a16:creationId xmlns:a16="http://schemas.microsoft.com/office/drawing/2014/main" id="{773D0954-A709-EB88-42BD-862D739ECF89}"/>
              </a:ext>
            </a:extLst>
          </p:cNvPr>
          <p:cNvSpPr>
            <a:spLocks noGrp="1"/>
          </p:cNvSpPr>
          <p:nvPr>
            <p:ph idx="1"/>
          </p:nvPr>
        </p:nvSpPr>
        <p:spPr>
          <a:xfrm>
            <a:off x="684212" y="557362"/>
            <a:ext cx="3594490" cy="477807"/>
          </a:xfrm>
        </p:spPr>
        <p:txBody>
          <a:bodyPr>
            <a:normAutofit/>
          </a:bodyPr>
          <a:lstStyle/>
          <a:p>
            <a:pPr marL="0" indent="0">
              <a:buNone/>
            </a:pPr>
            <a:r>
              <a:rPr kumimoji="1" lang="ja-JP" altLang="en-US" dirty="0"/>
              <a:t>さらに後期の「登高」では</a:t>
            </a:r>
          </a:p>
        </p:txBody>
      </p:sp>
      <p:sp>
        <p:nvSpPr>
          <p:cNvPr id="5" name="テキスト ボックス 4">
            <a:extLst>
              <a:ext uri="{FF2B5EF4-FFF2-40B4-BE49-F238E27FC236}">
                <a16:creationId xmlns:a16="http://schemas.microsoft.com/office/drawing/2014/main" id="{0C62BE18-836F-3581-7254-F9CD5E7E616B}"/>
              </a:ext>
            </a:extLst>
          </p:cNvPr>
          <p:cNvSpPr txBox="1"/>
          <p:nvPr/>
        </p:nvSpPr>
        <p:spPr>
          <a:xfrm>
            <a:off x="1190445" y="1223368"/>
            <a:ext cx="5391510" cy="1754326"/>
          </a:xfrm>
          <a:prstGeom prst="rect">
            <a:avLst/>
          </a:prstGeom>
          <a:solidFill>
            <a:schemeClr val="tx2">
              <a:lumMod val="20000"/>
              <a:lumOff val="80000"/>
            </a:schemeClr>
          </a:solidFill>
        </p:spPr>
        <p:txBody>
          <a:bodyPr wrap="square">
            <a:spAutoFit/>
          </a:bodyPr>
          <a:lstStyle/>
          <a:p>
            <a:pPr algn="just"/>
            <a:r>
              <a:rPr lang="en-US" altLang="ja-JP" sz="1800" b="0" i="0" u="none" strike="noStrike" baseline="0" dirty="0">
                <a:solidFill>
                  <a:srgbClr val="000000"/>
                </a:solidFill>
                <a:latin typeface="Century" panose="02040604050505020304" pitchFamily="18" charset="0"/>
                <a:ea typeface="ＭＳ 明朝" panose="02020609040205080304" pitchFamily="17" charset="-128"/>
              </a:rPr>
              <a:t>〚1213_</a:t>
            </a:r>
            <a:r>
              <a:rPr lang="ja-JP" altLang="en-US" sz="1800" b="0" i="0" u="none" strike="noStrike" baseline="0" dirty="0">
                <a:solidFill>
                  <a:srgbClr val="000000"/>
                </a:solidFill>
                <a:latin typeface="Century" panose="02040604050505020304" pitchFamily="18" charset="0"/>
                <a:ea typeface="ＭＳ 明朝" panose="02020609040205080304" pitchFamily="17" charset="-128"/>
              </a:rPr>
              <a:t>登高</a:t>
            </a:r>
            <a:r>
              <a:rPr lang="en-US" altLang="ja-JP" sz="1800" b="0" i="0" u="none" strike="noStrike" baseline="0" dirty="0">
                <a:solidFill>
                  <a:srgbClr val="000000"/>
                </a:solidFill>
                <a:latin typeface="Century" panose="02040604050505020304" pitchFamily="18" charset="0"/>
                <a:ea typeface="ＭＳ 明朝" panose="02020609040205080304" pitchFamily="17" charset="-128"/>
              </a:rPr>
              <a:t>〛</a:t>
            </a:r>
            <a:r>
              <a:rPr lang="en-US" altLang="ja-JP" sz="1800" b="0" i="0" u="none" strike="noStrike" baseline="0" dirty="0">
                <a:solidFill>
                  <a:srgbClr val="000000"/>
                </a:solidFill>
                <a:latin typeface="ＭＳ 明朝" panose="02020609040205080304" pitchFamily="17" charset="-128"/>
                <a:ea typeface="ＭＳ 明朝" panose="02020609040205080304" pitchFamily="17" charset="-128"/>
              </a:rPr>
              <a:t>(</a:t>
            </a:r>
            <a:r>
              <a:rPr lang="ja-JP" altLang="en-US" sz="1800" b="0" i="0" u="none" strike="noStrike" baseline="0" dirty="0">
                <a:solidFill>
                  <a:srgbClr val="000000"/>
                </a:solidFill>
                <a:latin typeface="Century" panose="02040604050505020304" pitchFamily="18" charset="0"/>
                <a:ea typeface="ＭＳ 明朝" panose="02020609040205080304" pitchFamily="17" charset="-128"/>
              </a:rPr>
              <a:t>七律</a:t>
            </a:r>
            <a:r>
              <a:rPr lang="en-US" altLang="ja-JP" sz="1800" b="0" i="0" u="none" strike="noStrike" baseline="0" dirty="0">
                <a:solidFill>
                  <a:srgbClr val="000000"/>
                </a:solidFill>
                <a:latin typeface="ＭＳ 明朝" panose="02020609040205080304" pitchFamily="17" charset="-128"/>
                <a:ea typeface="ＭＳ 明朝" panose="02020609040205080304" pitchFamily="17" charset="-128"/>
              </a:rPr>
              <a:t>)</a:t>
            </a:r>
            <a:endParaRPr lang="ja-JP" altLang="en-US" sz="1800" b="0" i="0" u="none" strike="noStrike" baseline="0" dirty="0">
              <a:solidFill>
                <a:srgbClr val="000000"/>
              </a:solidFill>
              <a:latin typeface="Century" panose="02040604050505020304" pitchFamily="18" charset="0"/>
              <a:ea typeface="ＭＳ 明朝" panose="02020609040205080304" pitchFamily="17" charset="-128"/>
            </a:endParaRPr>
          </a:p>
          <a:p>
            <a:pPr algn="just"/>
            <a:r>
              <a:rPr lang="zh-TW" altLang="en-US" sz="1800" b="0" i="0" u="none" strike="noStrike" baseline="0" dirty="0">
                <a:solidFill>
                  <a:srgbClr val="CC7A7A"/>
                </a:solidFill>
                <a:latin typeface="Century" panose="02040604050505020304" pitchFamily="18" charset="0"/>
                <a:ea typeface="ＭＳ 明朝" panose="02020609040205080304" pitchFamily="17" charset="-128"/>
              </a:rPr>
              <a:t>風急</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a:t>
            </a:r>
            <a:r>
              <a:rPr lang="zh-TW" altLang="en-US" sz="1800" b="0" i="0" u="none" strike="noStrike" baseline="0" dirty="0">
                <a:solidFill>
                  <a:srgbClr val="FF66CF"/>
                </a:solidFill>
                <a:latin typeface="Century" panose="02040604050505020304" pitchFamily="18" charset="0"/>
                <a:ea typeface="ＭＳ 明朝" panose="02020609040205080304" pitchFamily="17" charset="-128"/>
              </a:rPr>
              <a:t>天高</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猿嘯哀、渚清 </a:t>
            </a:r>
            <a:r>
              <a:rPr lang="zh-TW" altLang="en-US" sz="1800" b="0" i="0" u="none" strike="noStrike" baseline="0" dirty="0">
                <a:solidFill>
                  <a:srgbClr val="00CC66"/>
                </a:solidFill>
                <a:latin typeface="Century" panose="02040604050505020304" pitchFamily="18" charset="0"/>
                <a:ea typeface="ＭＳ 明朝" panose="02020609040205080304" pitchFamily="17" charset="-128"/>
              </a:rPr>
              <a:t>沙白</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鳥飛迴。</a:t>
            </a:r>
          </a:p>
          <a:p>
            <a:pPr algn="just"/>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無邊 </a:t>
            </a:r>
            <a:r>
              <a:rPr lang="zh-TW" altLang="en-US" sz="1800" b="0" i="0" u="none" strike="noStrike" baseline="0" dirty="0">
                <a:solidFill>
                  <a:srgbClr val="FF66CF"/>
                </a:solidFill>
                <a:latin typeface="Century" panose="02040604050505020304" pitchFamily="18" charset="0"/>
                <a:ea typeface="ＭＳ 明朝" panose="02020609040205080304" pitchFamily="17" charset="-128"/>
              </a:rPr>
              <a:t>落木</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a:t>
            </a:r>
            <a:r>
              <a:rPr lang="zh-TW" altLang="en-US" sz="1800" b="0" i="0" u="none" strike="noStrike" baseline="0" dirty="0">
                <a:solidFill>
                  <a:srgbClr val="0000FF"/>
                </a:solidFill>
                <a:latin typeface="Century" panose="02040604050505020304" pitchFamily="18" charset="0"/>
                <a:ea typeface="ＭＳ 明朝" panose="02020609040205080304" pitchFamily="17" charset="-128"/>
              </a:rPr>
              <a:t>蕭蕭</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下、</a:t>
            </a:r>
            <a:r>
              <a:rPr lang="zh-TW" altLang="en-US" sz="1800" b="0" i="0" u="none" strike="noStrike" baseline="0" dirty="0">
                <a:solidFill>
                  <a:srgbClr val="CC7A7A"/>
                </a:solidFill>
                <a:latin typeface="Century" panose="02040604050505020304" pitchFamily="18" charset="0"/>
                <a:ea typeface="ＭＳ 明朝" panose="02020609040205080304" pitchFamily="17" charset="-128"/>
              </a:rPr>
              <a:t>不盡</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a:t>
            </a:r>
            <a:r>
              <a:rPr lang="zh-TW" altLang="en-US" sz="1800" b="0" i="0" u="none" strike="noStrike" baseline="0" dirty="0">
                <a:solidFill>
                  <a:srgbClr val="CC7A7A"/>
                </a:solidFill>
                <a:latin typeface="Century" panose="02040604050505020304" pitchFamily="18" charset="0"/>
                <a:ea typeface="ＭＳ 明朝" panose="02020609040205080304" pitchFamily="17" charset="-128"/>
              </a:rPr>
              <a:t>長江</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滾滾來。</a:t>
            </a:r>
          </a:p>
          <a:p>
            <a:pPr algn="just"/>
            <a:r>
              <a:rPr lang="zh-TW" altLang="en-US" sz="1800" b="0" i="0" u="none" strike="noStrike" baseline="0" dirty="0">
                <a:solidFill>
                  <a:srgbClr val="0000FF"/>
                </a:solidFill>
                <a:latin typeface="Century" panose="02040604050505020304" pitchFamily="18" charset="0"/>
                <a:ea typeface="ＭＳ 明朝" panose="02020609040205080304" pitchFamily="17" charset="-128"/>
              </a:rPr>
              <a:t>萬里</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a:t>
            </a:r>
            <a:r>
              <a:rPr lang="zh-TW" altLang="en-US" sz="1800" b="0" i="0" u="none" strike="noStrike" baseline="0" dirty="0">
                <a:solidFill>
                  <a:srgbClr val="FF66CF"/>
                </a:solidFill>
                <a:latin typeface="Century" panose="02040604050505020304" pitchFamily="18" charset="0"/>
                <a:ea typeface="ＭＳ 明朝" panose="02020609040205080304" pitchFamily="17" charset="-128"/>
              </a:rPr>
              <a:t>悲秋</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常</a:t>
            </a:r>
            <a:r>
              <a:rPr lang="zh-TW" altLang="en-US" sz="1800" b="0" i="0" u="none" strike="noStrike" baseline="0" dirty="0">
                <a:solidFill>
                  <a:srgbClr val="00CC66"/>
                </a:solidFill>
                <a:latin typeface="Century" panose="02040604050505020304" pitchFamily="18" charset="0"/>
                <a:ea typeface="ＭＳ 明朝" panose="02020609040205080304" pitchFamily="17" charset="-128"/>
              </a:rPr>
              <a:t>作客</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a:t>
            </a:r>
            <a:r>
              <a:rPr lang="zh-TW" altLang="en-US" sz="1800" b="0" i="0" u="none" strike="noStrike" baseline="0" dirty="0">
                <a:solidFill>
                  <a:srgbClr val="0000FF"/>
                </a:solidFill>
                <a:latin typeface="Century" panose="02040604050505020304" pitchFamily="18" charset="0"/>
                <a:ea typeface="ＭＳ 明朝" panose="02020609040205080304" pitchFamily="17" charset="-128"/>
              </a:rPr>
              <a:t>百年</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a:t>
            </a:r>
            <a:r>
              <a:rPr lang="zh-TW" altLang="en-US" sz="1800" b="0" i="0" u="none" strike="noStrike" baseline="0" dirty="0">
                <a:solidFill>
                  <a:srgbClr val="0000FF"/>
                </a:solidFill>
                <a:latin typeface="Century" panose="02040604050505020304" pitchFamily="18" charset="0"/>
                <a:ea typeface="ＭＳ 明朝" panose="02020609040205080304" pitchFamily="17" charset="-128"/>
              </a:rPr>
              <a:t>多病</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獨</a:t>
            </a:r>
            <a:r>
              <a:rPr lang="zh-TW" altLang="en-US" sz="1800" b="0" i="0" u="none" strike="noStrike" baseline="0" dirty="0">
                <a:solidFill>
                  <a:srgbClr val="00CC66"/>
                </a:solidFill>
                <a:latin typeface="Century" panose="02040604050505020304" pitchFamily="18" charset="0"/>
                <a:ea typeface="ＭＳ 明朝" panose="02020609040205080304" pitchFamily="17" charset="-128"/>
              </a:rPr>
              <a:t>登臺</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a:t>
            </a:r>
          </a:p>
          <a:p>
            <a:pPr algn="just"/>
            <a:r>
              <a:rPr lang="zh-TW" altLang="en-US" sz="1800" b="0" i="0" u="none" strike="noStrike" baseline="0" dirty="0">
                <a:solidFill>
                  <a:srgbClr val="0000FF"/>
                </a:solidFill>
                <a:latin typeface="Century" panose="02040604050505020304" pitchFamily="18" charset="0"/>
                <a:ea typeface="ＭＳ 明朝" panose="02020609040205080304" pitchFamily="17" charset="-128"/>
              </a:rPr>
              <a:t>艱難</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苦恨 繁霜鬢、</a:t>
            </a:r>
            <a:r>
              <a:rPr lang="zh-TW" altLang="en-US" sz="1800" b="0" i="0" u="none" strike="noStrike" baseline="0" dirty="0">
                <a:solidFill>
                  <a:srgbClr val="CC7A7A"/>
                </a:solidFill>
                <a:latin typeface="Century" panose="02040604050505020304" pitchFamily="18" charset="0"/>
                <a:ea typeface="ＭＳ 明朝" panose="02020609040205080304" pitchFamily="17" charset="-128"/>
              </a:rPr>
              <a:t>潦倒</a:t>
            </a:r>
            <a:r>
              <a:rPr lang="zh-TW" altLang="en-US" sz="1800" b="0" i="0" u="none" strike="noStrike" baseline="0" dirty="0">
                <a:solidFill>
                  <a:srgbClr val="000000"/>
                </a:solidFill>
                <a:latin typeface="Century" panose="02040604050505020304" pitchFamily="18" charset="0"/>
                <a:ea typeface="ＭＳ 明朝" panose="02020609040205080304" pitchFamily="17" charset="-128"/>
              </a:rPr>
              <a:t> 新停 濁酒杯。</a:t>
            </a:r>
          </a:p>
          <a:p>
            <a:pPr algn="just"/>
            <a:endParaRPr lang="ja-JP" altLang="en-US" sz="1800" dirty="0">
              <a:solidFill>
                <a:srgbClr val="000000"/>
              </a:solidFill>
              <a:latin typeface="Century" panose="02040604050505020304" pitchFamily="18" charset="0"/>
              <a:ea typeface="ＭＳ 明朝" panose="02020609040205080304" pitchFamily="17" charset="-128"/>
            </a:endParaRPr>
          </a:p>
        </p:txBody>
      </p:sp>
    </p:spTree>
    <p:extLst>
      <p:ext uri="{BB962C8B-B14F-4D97-AF65-F5344CB8AC3E}">
        <p14:creationId xmlns:p14="http://schemas.microsoft.com/office/powerpoint/2010/main" val="2982261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3E17B0-BF28-76E0-1B01-0149EB82455E}"/>
              </a:ext>
            </a:extLst>
          </p:cNvPr>
          <p:cNvSpPr>
            <a:spLocks noGrp="1"/>
          </p:cNvSpPr>
          <p:nvPr>
            <p:ph type="title"/>
          </p:nvPr>
        </p:nvSpPr>
        <p:spPr/>
        <p:txBody>
          <a:bodyPr>
            <a:normAutofit fontScale="90000"/>
          </a:bodyPr>
          <a:lstStyle/>
          <a:p>
            <a:r>
              <a:rPr kumimoji="1" lang="ja-JP" altLang="en-US" dirty="0"/>
              <a:t>本対偶譜を通覧すると、深緑から赤系に色を変えることで、杜甫の対偶素の使い方に変化が見られる。</a:t>
            </a:r>
          </a:p>
        </p:txBody>
      </p:sp>
      <p:sp>
        <p:nvSpPr>
          <p:cNvPr id="3" name="コンテンツ プレースホルダー 2">
            <a:extLst>
              <a:ext uri="{FF2B5EF4-FFF2-40B4-BE49-F238E27FC236}">
                <a16:creationId xmlns:a16="http://schemas.microsoft.com/office/drawing/2014/main" id="{B9FBB732-3D15-D336-DA49-B07390AFF524}"/>
              </a:ext>
            </a:extLst>
          </p:cNvPr>
          <p:cNvSpPr>
            <a:spLocks noGrp="1"/>
          </p:cNvSpPr>
          <p:nvPr>
            <p:ph idx="1"/>
          </p:nvPr>
        </p:nvSpPr>
        <p:spPr>
          <a:xfrm>
            <a:off x="684212" y="685801"/>
            <a:ext cx="9305177" cy="3049438"/>
          </a:xfrm>
        </p:spPr>
        <p:txBody>
          <a:bodyPr/>
          <a:lstStyle/>
          <a:p>
            <a:r>
              <a:rPr kumimoji="1" lang="ja-JP" altLang="en-US" dirty="0"/>
              <a:t>杜甫の対偶は基本的には、初出が主流である。しかし、次第に過去のものをより磨くように何度も同じ対偶素を使うようになる。その際に、これをカード化ように思われる。同じ頻度のものをそろえたり、上の句は既出、下の句は初出というようなこともしている。いかに記憶力が抜群でも、カードようなもので自由に並べ替えることをして、表現力の向上を絶えずしていたように状況的に推察される。つまり、意図して過去の対偶素を磨くことを心がけていることは見て取れる。</a:t>
            </a:r>
          </a:p>
        </p:txBody>
      </p:sp>
    </p:spTree>
    <p:extLst>
      <p:ext uri="{BB962C8B-B14F-4D97-AF65-F5344CB8AC3E}">
        <p14:creationId xmlns:p14="http://schemas.microsoft.com/office/powerpoint/2010/main" val="2591042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A61B43-B703-0472-FF9C-D58D0A32FB70}"/>
              </a:ext>
            </a:extLst>
          </p:cNvPr>
          <p:cNvSpPr>
            <a:spLocks noGrp="1"/>
          </p:cNvSpPr>
          <p:nvPr>
            <p:ph type="title"/>
          </p:nvPr>
        </p:nvSpPr>
        <p:spPr>
          <a:xfrm>
            <a:off x="175253" y="398412"/>
            <a:ext cx="9043359" cy="1421762"/>
          </a:xfrm>
        </p:spPr>
        <p:txBody>
          <a:bodyPr>
            <a:normAutofit/>
          </a:bodyPr>
          <a:lstStyle/>
          <a:p>
            <a:r>
              <a:rPr kumimoji="1" lang="ja-JP" altLang="en-US" dirty="0"/>
              <a:t>こうした興ざめな作詩態度と作品自体とは分けて考えるべきだろう。</a:t>
            </a:r>
          </a:p>
        </p:txBody>
      </p:sp>
      <p:sp>
        <p:nvSpPr>
          <p:cNvPr id="3" name="コンテンツ プレースホルダー 2">
            <a:extLst>
              <a:ext uri="{FF2B5EF4-FFF2-40B4-BE49-F238E27FC236}">
                <a16:creationId xmlns:a16="http://schemas.microsoft.com/office/drawing/2014/main" id="{A76F70FE-B2C5-5866-A8EB-E8F711D67C72}"/>
              </a:ext>
            </a:extLst>
          </p:cNvPr>
          <p:cNvSpPr>
            <a:spLocks noGrp="1"/>
          </p:cNvSpPr>
          <p:nvPr>
            <p:ph idx="1"/>
          </p:nvPr>
        </p:nvSpPr>
        <p:spPr>
          <a:xfrm>
            <a:off x="684212" y="2208361"/>
            <a:ext cx="8534400" cy="4251228"/>
          </a:xfrm>
        </p:spPr>
        <p:txBody>
          <a:bodyPr/>
          <a:lstStyle/>
          <a:p>
            <a:r>
              <a:rPr kumimoji="1" lang="ja-JP" altLang="en-US" dirty="0"/>
              <a:t>近代詩人の北原白秋は、</a:t>
            </a:r>
            <a:r>
              <a:rPr kumimoji="1" lang="en-US" altLang="ja-JP" dirty="0"/>
              <a:t>『</a:t>
            </a:r>
            <a:r>
              <a:rPr kumimoji="1" lang="ja-JP" altLang="en-US" dirty="0"/>
              <a:t>大言海</a:t>
            </a:r>
            <a:r>
              <a:rPr kumimoji="1" lang="en-US" altLang="ja-JP" dirty="0"/>
              <a:t>』</a:t>
            </a:r>
            <a:r>
              <a:rPr kumimoji="1" lang="ja-JP" altLang="en-US" dirty="0"/>
              <a:t>を任意に広げて、そこにあった語彙をヒントに詩を作っていた。彼は、</a:t>
            </a:r>
            <a:r>
              <a:rPr kumimoji="1" lang="en-US" altLang="ja-JP" dirty="0"/>
              <a:t>『</a:t>
            </a:r>
            <a:r>
              <a:rPr kumimoji="1" lang="ja-JP" altLang="en-US" dirty="0"/>
              <a:t>大言海</a:t>
            </a:r>
            <a:r>
              <a:rPr kumimoji="1" lang="en-US" altLang="ja-JP" dirty="0"/>
              <a:t>』</a:t>
            </a:r>
            <a:r>
              <a:rPr kumimoji="1" lang="ja-JP" altLang="en-US" dirty="0"/>
              <a:t>を持てなくなった時に詩を作れなくなったと嘆いた。</a:t>
            </a:r>
            <a:r>
              <a:rPr kumimoji="1" lang="en-US" altLang="ja-JP" dirty="0"/>
              <a:t>(</a:t>
            </a:r>
            <a:r>
              <a:rPr kumimoji="1" lang="ja-JP" altLang="en-US" dirty="0"/>
              <a:t>今野真二</a:t>
            </a:r>
            <a:r>
              <a:rPr kumimoji="1" lang="en-US" altLang="ja-JP" dirty="0"/>
              <a:t>『</a:t>
            </a:r>
            <a:r>
              <a:rPr kumimoji="1" lang="ja-JP" altLang="en-US" dirty="0"/>
              <a:t>北原白秋</a:t>
            </a:r>
            <a:r>
              <a:rPr kumimoji="1" lang="en-US" altLang="ja-JP" dirty="0"/>
              <a:t>』</a:t>
            </a:r>
            <a:r>
              <a:rPr kumimoji="1" lang="ja-JP" altLang="en-US" dirty="0"/>
              <a:t>岩波新書</a:t>
            </a:r>
            <a:r>
              <a:rPr kumimoji="1" lang="en-US" altLang="ja-JP" dirty="0"/>
              <a:t>)</a:t>
            </a:r>
          </a:p>
          <a:p>
            <a:r>
              <a:rPr kumimoji="1" lang="ja-JP" altLang="en-US" dirty="0"/>
              <a:t>杜甫は、晩年船の中でカードを並べて、詩を作っていた。仮に突然船の扉を開けたら、杜甫から「カードが飛ぶ！開けるな」と怒鳴られただろう。おそらくそのカードは一万枚以上あっただろう。それがどのように整理されていたのか、それ自体関心がある。最晩年、家族がそのカードを読み上げたりして、作詩を助けたのだろう。そうでなければ病に伏せって、あれほどの長詩を書くのは困難である。それらは、散句での部分でも役立ったろう。筆写も家人が書いたであろう。晩年の表現を対偶素を通して考えることも必要でしょう。</a:t>
            </a:r>
          </a:p>
        </p:txBody>
      </p:sp>
    </p:spTree>
    <p:extLst>
      <p:ext uri="{BB962C8B-B14F-4D97-AF65-F5344CB8AC3E}">
        <p14:creationId xmlns:p14="http://schemas.microsoft.com/office/powerpoint/2010/main" val="25168335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C05A603F-46AF-EA4F-0113-7609B6A9BB8C}"/>
              </a:ext>
            </a:extLst>
          </p:cNvPr>
          <p:cNvSpPr>
            <a:spLocks noGrp="1"/>
          </p:cNvSpPr>
          <p:nvPr>
            <p:ph type="ctrTitle"/>
          </p:nvPr>
        </p:nvSpPr>
        <p:spPr>
          <a:xfrm>
            <a:off x="684211" y="685800"/>
            <a:ext cx="9520837" cy="1324156"/>
          </a:xfrm>
        </p:spPr>
        <p:txBody>
          <a:bodyPr/>
          <a:lstStyle/>
          <a:p>
            <a:r>
              <a:rPr lang="ja-JP" altLang="en-US" dirty="0"/>
              <a:t>ご静聴ありがとうございました。</a:t>
            </a:r>
          </a:p>
        </p:txBody>
      </p:sp>
      <p:sp>
        <p:nvSpPr>
          <p:cNvPr id="5" name="字幕 4">
            <a:extLst>
              <a:ext uri="{FF2B5EF4-FFF2-40B4-BE49-F238E27FC236}">
                <a16:creationId xmlns:a16="http://schemas.microsoft.com/office/drawing/2014/main" id="{F33429E5-29D2-605D-DD63-0D95CF0DE524}"/>
              </a:ext>
            </a:extLst>
          </p:cNvPr>
          <p:cNvSpPr>
            <a:spLocks noGrp="1"/>
          </p:cNvSpPr>
          <p:nvPr>
            <p:ph type="subTitle" idx="1"/>
          </p:nvPr>
        </p:nvSpPr>
        <p:spPr/>
        <p:txBody>
          <a:bodyPr>
            <a:normAutofit lnSpcReduction="10000"/>
          </a:bodyPr>
          <a:lstStyle/>
          <a:p>
            <a:r>
              <a:rPr lang="ja-JP" altLang="en-US" dirty="0"/>
              <a:t>ちなみに、本データーベースや対偶譜を自由にご使用ください。これによって学術が発展すれば、心よりうれしく思います。「中国詩文研ホームページ」よりダウンロードしてください。また、自由に改編してもかまいません。使いやすいように利用してください。</a:t>
            </a:r>
          </a:p>
        </p:txBody>
      </p:sp>
    </p:spTree>
    <p:extLst>
      <p:ext uri="{BB962C8B-B14F-4D97-AF65-F5344CB8AC3E}">
        <p14:creationId xmlns:p14="http://schemas.microsoft.com/office/powerpoint/2010/main" val="495359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6D70F5-3BEC-F4D0-4DF3-5E2DCF2658DD}"/>
              </a:ext>
            </a:extLst>
          </p:cNvPr>
          <p:cNvSpPr>
            <a:spLocks noGrp="1"/>
          </p:cNvSpPr>
          <p:nvPr>
            <p:ph type="title"/>
          </p:nvPr>
        </p:nvSpPr>
        <p:spPr>
          <a:xfrm>
            <a:off x="1055147" y="1444924"/>
            <a:ext cx="8534400" cy="1507067"/>
          </a:xfrm>
        </p:spPr>
        <p:txBody>
          <a:bodyPr/>
          <a:lstStyle/>
          <a:p>
            <a:pPr algn="ctr"/>
            <a:r>
              <a:rPr kumimoji="1" lang="ja-JP" altLang="en-US" dirty="0"/>
              <a:t>杜甫詩に関する構造主義的なアプローチ</a:t>
            </a:r>
            <a:br>
              <a:rPr kumimoji="1" lang="en-US" altLang="ja-JP" dirty="0"/>
            </a:br>
            <a:r>
              <a:rPr kumimoji="1" lang="en-US" altLang="ja-JP" sz="2400" dirty="0"/>
              <a:t>(</a:t>
            </a:r>
            <a:r>
              <a:rPr kumimoji="1" lang="ja-JP" altLang="en-US" sz="2400" dirty="0"/>
              <a:t>これに関して、ひとこと</a:t>
            </a:r>
            <a:r>
              <a:rPr kumimoji="1" lang="en-US" altLang="ja-JP" sz="2400" dirty="0"/>
              <a:t>)</a:t>
            </a:r>
            <a:endParaRPr kumimoji="1" lang="ja-JP" altLang="en-US" sz="2400" dirty="0"/>
          </a:p>
        </p:txBody>
      </p:sp>
      <p:sp>
        <p:nvSpPr>
          <p:cNvPr id="3" name="コンテンツ プレースホルダー 2">
            <a:extLst>
              <a:ext uri="{FF2B5EF4-FFF2-40B4-BE49-F238E27FC236}">
                <a16:creationId xmlns:a16="http://schemas.microsoft.com/office/drawing/2014/main" id="{3F3F7D2A-786A-9435-5663-B466B52715B0}"/>
              </a:ext>
            </a:extLst>
          </p:cNvPr>
          <p:cNvSpPr>
            <a:spLocks noGrp="1"/>
          </p:cNvSpPr>
          <p:nvPr>
            <p:ph idx="1"/>
          </p:nvPr>
        </p:nvSpPr>
        <p:spPr>
          <a:xfrm>
            <a:off x="761850" y="3504082"/>
            <a:ext cx="8534400" cy="2108200"/>
          </a:xfrm>
        </p:spPr>
        <p:txBody>
          <a:bodyPr/>
          <a:lstStyle/>
          <a:p>
            <a:r>
              <a:rPr kumimoji="1" lang="ja-JP" altLang="en-US" dirty="0">
                <a:solidFill>
                  <a:srgbClr val="FF0000"/>
                </a:solidFill>
              </a:rPr>
              <a:t>「構造主義は」文学をつまらなくする</a:t>
            </a:r>
            <a:r>
              <a:rPr kumimoji="1" lang="en-US" altLang="ja-JP" dirty="0">
                <a:solidFill>
                  <a:schemeClr val="tx1"/>
                </a:solidFill>
              </a:rPr>
              <a:t>…………</a:t>
            </a:r>
            <a:r>
              <a:rPr kumimoji="1" lang="ja-JP" altLang="en-US" dirty="0">
                <a:solidFill>
                  <a:schemeClr val="tx1"/>
                </a:solidFill>
              </a:rPr>
              <a:t>前任校で文学批評を専門としていた同僚のことば。</a:t>
            </a:r>
            <a:endParaRPr kumimoji="1" lang="en-US" altLang="ja-JP" dirty="0">
              <a:solidFill>
                <a:schemeClr val="tx1"/>
              </a:solidFill>
            </a:endParaRPr>
          </a:p>
          <a:p>
            <a:endParaRPr lang="en-US" altLang="ja-JP" dirty="0">
              <a:solidFill>
                <a:schemeClr val="tx1"/>
              </a:solidFill>
            </a:endParaRPr>
          </a:p>
          <a:p>
            <a:r>
              <a:rPr kumimoji="1" lang="ja-JP" altLang="en-US" dirty="0">
                <a:solidFill>
                  <a:schemeClr val="tx1"/>
                </a:solidFill>
              </a:rPr>
              <a:t>武部利男氏の「叙情の構造」に対する反発。</a:t>
            </a:r>
            <a:r>
              <a:rPr kumimoji="1" lang="en-US" altLang="ja-JP" dirty="0">
                <a:solidFill>
                  <a:schemeClr val="tx1"/>
                </a:solidFill>
              </a:rPr>
              <a:t>(『</a:t>
            </a:r>
            <a:r>
              <a:rPr kumimoji="1" lang="ja-JP" altLang="en-US" dirty="0">
                <a:solidFill>
                  <a:schemeClr val="tx1"/>
                </a:solidFill>
              </a:rPr>
              <a:t>中国古典詩学への道</a:t>
            </a:r>
            <a:r>
              <a:rPr kumimoji="1" lang="en-US" altLang="ja-JP" dirty="0">
                <a:solidFill>
                  <a:schemeClr val="tx1"/>
                </a:solidFill>
              </a:rPr>
              <a:t>』</a:t>
            </a:r>
            <a:r>
              <a:rPr kumimoji="1" lang="ja-JP" altLang="en-US" dirty="0">
                <a:solidFill>
                  <a:schemeClr val="tx1"/>
                </a:solidFill>
              </a:rPr>
              <a:t>松浦友久著作選</a:t>
            </a:r>
            <a:r>
              <a:rPr kumimoji="1" lang="en-US" altLang="ja-JP" dirty="0">
                <a:solidFill>
                  <a:schemeClr val="tx1"/>
                </a:solidFill>
              </a:rPr>
              <a:t>Ⅳ</a:t>
            </a:r>
            <a:r>
              <a:rPr kumimoji="1" lang="ja-JP" altLang="en-US" dirty="0">
                <a:solidFill>
                  <a:schemeClr val="tx1"/>
                </a:solidFill>
              </a:rPr>
              <a:t>所収論争</a:t>
            </a:r>
            <a:r>
              <a:rPr kumimoji="1" lang="en-US" altLang="ja-JP" dirty="0">
                <a:solidFill>
                  <a:schemeClr val="tx1"/>
                </a:solidFill>
              </a:rPr>
              <a:t>)</a:t>
            </a:r>
            <a:endParaRPr kumimoji="1" lang="ja-JP" altLang="en-US" dirty="0">
              <a:solidFill>
                <a:schemeClr val="tx1"/>
              </a:solidFill>
            </a:endParaRPr>
          </a:p>
        </p:txBody>
      </p:sp>
    </p:spTree>
    <p:extLst>
      <p:ext uri="{BB962C8B-B14F-4D97-AF65-F5344CB8AC3E}">
        <p14:creationId xmlns:p14="http://schemas.microsoft.com/office/powerpoint/2010/main" val="1560303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縦書きタイトル 5">
            <a:extLst>
              <a:ext uri="{FF2B5EF4-FFF2-40B4-BE49-F238E27FC236}">
                <a16:creationId xmlns:a16="http://schemas.microsoft.com/office/drawing/2014/main" id="{23DEEFEC-331B-0810-3C90-1AFBBF2ADD4C}"/>
              </a:ext>
            </a:extLst>
          </p:cNvPr>
          <p:cNvSpPr>
            <a:spLocks noGrp="1"/>
          </p:cNvSpPr>
          <p:nvPr>
            <p:ph type="title" orient="vert"/>
          </p:nvPr>
        </p:nvSpPr>
        <p:spPr>
          <a:xfrm>
            <a:off x="8685212" y="685800"/>
            <a:ext cx="2235830" cy="4572000"/>
          </a:xfrm>
        </p:spPr>
        <p:txBody>
          <a:bodyPr>
            <a:normAutofit fontScale="90000"/>
          </a:bodyPr>
          <a:lstStyle/>
          <a:p>
            <a:r>
              <a:rPr lang="ja-JP" altLang="en-US" dirty="0"/>
              <a:t>「対偶素」自体を述べる前に、なぜそうした事を思いついたのか。</a:t>
            </a:r>
          </a:p>
        </p:txBody>
      </p:sp>
      <p:sp>
        <p:nvSpPr>
          <p:cNvPr id="7" name="縦書きテキスト プレースホルダー 6">
            <a:extLst>
              <a:ext uri="{FF2B5EF4-FFF2-40B4-BE49-F238E27FC236}">
                <a16:creationId xmlns:a16="http://schemas.microsoft.com/office/drawing/2014/main" id="{1D018519-D2A6-A76E-1596-C3D13B94AEEE}"/>
              </a:ext>
            </a:extLst>
          </p:cNvPr>
          <p:cNvSpPr>
            <a:spLocks noGrp="1"/>
          </p:cNvSpPr>
          <p:nvPr>
            <p:ph type="body" orient="vert" idx="1"/>
          </p:nvPr>
        </p:nvSpPr>
        <p:spPr/>
        <p:txBody>
          <a:bodyPr>
            <a:normAutofit/>
          </a:bodyPr>
          <a:lstStyle/>
          <a:p>
            <a:r>
              <a:rPr lang="ja-JP" altLang="en-US" dirty="0"/>
              <a:t>それは、以前本学会で、提唱した「</a:t>
            </a:r>
            <a:r>
              <a:rPr lang="ja-JP" altLang="en-US" dirty="0">
                <a:solidFill>
                  <a:srgbClr val="FFC000"/>
                </a:solidFill>
              </a:rPr>
              <a:t>韻字ユニット</a:t>
            </a:r>
            <a:r>
              <a:rPr lang="ja-JP" altLang="en-US" dirty="0"/>
              <a:t>」が発端である。❘❘唐代の近体詩での韻字には特定の文字に集中して用いられる傾向がある。このため、韻字一字を調査しても詩人ごとの特色を見ることは難しい。むしろ、韻字の上二字を工夫することを強いられていたのではないか、と考え韻字とその上二字をまとめて「韻字ユニット」を提唱した。</a:t>
            </a:r>
            <a:endParaRPr lang="en-US" altLang="ja-JP" dirty="0"/>
          </a:p>
          <a:p>
            <a:endParaRPr lang="en-US" altLang="ja-JP" dirty="0"/>
          </a:p>
          <a:p>
            <a:r>
              <a:rPr lang="ja-JP" altLang="en-US" dirty="0"/>
              <a:t>これについては、ほとんど反響がなかった。</a:t>
            </a:r>
            <a:endParaRPr lang="en-US" altLang="ja-JP" dirty="0"/>
          </a:p>
          <a:p>
            <a:endParaRPr lang="en-US" altLang="ja-JP" dirty="0"/>
          </a:p>
          <a:p>
            <a:endParaRPr lang="en-US" altLang="ja-JP" dirty="0"/>
          </a:p>
          <a:p>
            <a:r>
              <a:rPr lang="ja-JP" altLang="en-US" dirty="0"/>
              <a:t>そこで、さらに範囲を広げてみてみることした。近体律詩は頷聯・頸聯に対偶を必須とする。このことから、この聯での「韻字」に偏りがあるならば、非韻字句の上句末に影響を与えているのではないかと考えた。</a:t>
            </a:r>
            <a:endParaRPr lang="en-US" altLang="ja-JP" dirty="0"/>
          </a:p>
          <a:p>
            <a:r>
              <a:rPr lang="ja-JP" altLang="en-US" dirty="0"/>
              <a:t>結果は、上句末字に特定の文字が集まる傾向が確認できた。</a:t>
            </a:r>
            <a:r>
              <a:rPr lang="en-US" altLang="ja-JP" dirty="0"/>
              <a:t>(</a:t>
            </a:r>
            <a:r>
              <a:rPr lang="ja-JP" altLang="en-US" dirty="0"/>
              <a:t>「白居易律詩対偶論」</a:t>
            </a:r>
            <a:r>
              <a:rPr lang="en-US" altLang="ja-JP" dirty="0"/>
              <a:t>『</a:t>
            </a:r>
            <a:r>
              <a:rPr lang="ja-JP" altLang="en-US" dirty="0"/>
              <a:t>中国詩文論叢</a:t>
            </a:r>
            <a:r>
              <a:rPr lang="en-US" altLang="ja-JP" dirty="0"/>
              <a:t>』</a:t>
            </a:r>
            <a:r>
              <a:rPr lang="ja-JP" altLang="en-US" dirty="0"/>
              <a:t>四〇　二〇二一年一二月</a:t>
            </a:r>
            <a:r>
              <a:rPr lang="en-US" altLang="ja-JP" dirty="0"/>
              <a:t>)</a:t>
            </a:r>
            <a:endParaRPr lang="ja-JP" altLang="en-US" dirty="0"/>
          </a:p>
        </p:txBody>
      </p:sp>
    </p:spTree>
    <p:extLst>
      <p:ext uri="{BB962C8B-B14F-4D97-AF65-F5344CB8AC3E}">
        <p14:creationId xmlns:p14="http://schemas.microsoft.com/office/powerpoint/2010/main" val="3168012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A9FD09F-4B56-1675-8244-AF358A6F1BE5}"/>
              </a:ext>
            </a:extLst>
          </p:cNvPr>
          <p:cNvSpPr>
            <a:spLocks noGrp="1"/>
          </p:cNvSpPr>
          <p:nvPr>
            <p:ph type="title" orient="vert"/>
          </p:nvPr>
        </p:nvSpPr>
        <p:spPr/>
        <p:txBody>
          <a:bodyPr/>
          <a:lstStyle/>
          <a:p>
            <a:r>
              <a:rPr kumimoji="1" lang="ja-JP" altLang="en-US" dirty="0"/>
              <a:t>対偶も二字ごとにまとめて考察できるのでは？</a:t>
            </a:r>
          </a:p>
        </p:txBody>
      </p:sp>
      <p:sp>
        <p:nvSpPr>
          <p:cNvPr id="3" name="縦書きテキスト プレースホルダー 2">
            <a:extLst>
              <a:ext uri="{FF2B5EF4-FFF2-40B4-BE49-F238E27FC236}">
                <a16:creationId xmlns:a16="http://schemas.microsoft.com/office/drawing/2014/main" id="{BD84EF3E-4FD9-3F91-A250-36969DA4CC23}"/>
              </a:ext>
            </a:extLst>
          </p:cNvPr>
          <p:cNvSpPr>
            <a:spLocks noGrp="1"/>
          </p:cNvSpPr>
          <p:nvPr>
            <p:ph type="body" orient="vert" idx="1"/>
          </p:nvPr>
        </p:nvSpPr>
        <p:spPr/>
        <p:txBody>
          <a:bodyPr/>
          <a:lstStyle/>
          <a:p>
            <a:r>
              <a:rPr kumimoji="1" lang="ja-JP" altLang="en-US" dirty="0"/>
              <a:t>唐代詩人たちが、韻字を三字まとめて活用していたのなら、対偶も二字ごとにまとめて使っていたのではないかと考えた。</a:t>
            </a:r>
            <a:endParaRPr kumimoji="1" lang="en-US" altLang="ja-JP" dirty="0"/>
          </a:p>
          <a:p>
            <a:endParaRPr lang="en-US" altLang="ja-JP" dirty="0"/>
          </a:p>
          <a:p>
            <a:r>
              <a:rPr kumimoji="1" lang="ja-JP" altLang="en-US" dirty="0"/>
              <a:t>そこで、五言律詩の場合、一句が</a:t>
            </a:r>
            <a:endParaRPr kumimoji="1" lang="en-US" altLang="ja-JP" dirty="0"/>
          </a:p>
          <a:p>
            <a:pPr marL="0" indent="0">
              <a:buNone/>
            </a:pPr>
            <a:r>
              <a:rPr kumimoji="1" lang="ja-JP" altLang="en-US" dirty="0"/>
              <a:t>　　○○・○○○</a:t>
            </a:r>
            <a:endParaRPr kumimoji="1" lang="en-US" altLang="ja-JP" dirty="0"/>
          </a:p>
          <a:p>
            <a:pPr marL="0" indent="0">
              <a:buNone/>
            </a:pPr>
            <a:r>
              <a:rPr kumimoji="1" lang="ja-JP" altLang="en-US" dirty="0"/>
              <a:t>に切れる。また、七言律詩では、一句が</a:t>
            </a:r>
            <a:endParaRPr kumimoji="1" lang="en-US" altLang="ja-JP" dirty="0"/>
          </a:p>
          <a:p>
            <a:pPr marL="0" indent="0">
              <a:buNone/>
            </a:pPr>
            <a:r>
              <a:rPr kumimoji="1" lang="ja-JP" altLang="en-US" dirty="0"/>
              <a:t>　　○○・○○・○○○</a:t>
            </a:r>
            <a:endParaRPr kumimoji="1" lang="en-US" altLang="ja-JP" dirty="0"/>
          </a:p>
          <a:p>
            <a:pPr marL="0" indent="0">
              <a:buNone/>
            </a:pPr>
            <a:r>
              <a:rPr kumimoji="1" lang="ja-JP" altLang="en-US" dirty="0"/>
              <a:t>に切れる。五言でも七言でも上の部分は、二字ごとにまとまる。これは二字ごとの熟語との相性が良い。これをまとまりとして調べるとどうなるか？</a:t>
            </a:r>
            <a:endParaRPr kumimoji="1" lang="en-US" altLang="ja-JP" dirty="0"/>
          </a:p>
          <a:p>
            <a:pPr marL="0" indent="0">
              <a:buNone/>
            </a:pPr>
            <a:endParaRPr lang="en-US" altLang="ja-JP" dirty="0"/>
          </a:p>
          <a:p>
            <a:r>
              <a:rPr kumimoji="1" lang="ja-JP" altLang="en-US" dirty="0"/>
              <a:t>白居易の律詩について、調べてみると、重複使用が多い。さらには対のペアも使い回しが多いことがわかった。</a:t>
            </a:r>
            <a:r>
              <a:rPr kumimoji="1" lang="en-US" altLang="ja-JP" dirty="0"/>
              <a:t>(</a:t>
            </a:r>
            <a:r>
              <a:rPr kumimoji="1" lang="ja-JP" altLang="en-US" dirty="0"/>
              <a:t>「白居易律詩対偶での再利用について」</a:t>
            </a:r>
            <a:r>
              <a:rPr kumimoji="1" lang="en-US" altLang="ja-JP" dirty="0"/>
              <a:t>『</a:t>
            </a:r>
            <a:r>
              <a:rPr kumimoji="1" lang="ja-JP" altLang="en-US" dirty="0"/>
              <a:t>中国詩文論叢</a:t>
            </a:r>
            <a:r>
              <a:rPr kumimoji="1" lang="en-US" altLang="ja-JP" dirty="0"/>
              <a:t>』</a:t>
            </a:r>
            <a:r>
              <a:rPr kumimoji="1" lang="ja-JP" altLang="en-US" dirty="0"/>
              <a:t>四一　二〇二二年一二月</a:t>
            </a:r>
            <a:r>
              <a:rPr kumimoji="1" lang="en-US" altLang="ja-JP" dirty="0"/>
              <a:t>)</a:t>
            </a:r>
            <a:endParaRPr kumimoji="1" lang="ja-JP" altLang="en-US" dirty="0"/>
          </a:p>
        </p:txBody>
      </p:sp>
    </p:spTree>
    <p:extLst>
      <p:ext uri="{BB962C8B-B14F-4D97-AF65-F5344CB8AC3E}">
        <p14:creationId xmlns:p14="http://schemas.microsoft.com/office/powerpoint/2010/main" val="798931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D3BB2FA-F315-AC56-7CE7-8E51E9ED4DF7}"/>
              </a:ext>
            </a:extLst>
          </p:cNvPr>
          <p:cNvSpPr>
            <a:spLocks noGrp="1"/>
          </p:cNvSpPr>
          <p:nvPr>
            <p:ph type="title" orient="vert"/>
          </p:nvPr>
        </p:nvSpPr>
        <p:spPr/>
        <p:txBody>
          <a:bodyPr/>
          <a:lstStyle/>
          <a:p>
            <a:r>
              <a:rPr kumimoji="1" lang="ja-JP" altLang="en-US"/>
              <a:t>杜甫の対偶はどうなのか、調べる必要がある。</a:t>
            </a:r>
          </a:p>
        </p:txBody>
      </p:sp>
      <p:sp>
        <p:nvSpPr>
          <p:cNvPr id="3" name="縦書きテキスト プレースホルダー 2">
            <a:extLst>
              <a:ext uri="{FF2B5EF4-FFF2-40B4-BE49-F238E27FC236}">
                <a16:creationId xmlns:a16="http://schemas.microsoft.com/office/drawing/2014/main" id="{0752C9B4-E2DF-4DCF-85C7-A72F4FB8CA93}"/>
              </a:ext>
            </a:extLst>
          </p:cNvPr>
          <p:cNvSpPr>
            <a:spLocks noGrp="1"/>
          </p:cNvSpPr>
          <p:nvPr>
            <p:ph type="body" orient="vert" idx="1"/>
          </p:nvPr>
        </p:nvSpPr>
        <p:spPr/>
        <p:txBody>
          <a:bodyPr/>
          <a:lstStyle/>
          <a:p>
            <a:r>
              <a:rPr kumimoji="1" lang="ja-JP" altLang="en-US" dirty="0"/>
              <a:t>最初は、杜甫近体詩</a:t>
            </a:r>
            <a:r>
              <a:rPr kumimoji="1" lang="en-US" altLang="ja-JP" dirty="0"/>
              <a:t>(</a:t>
            </a:r>
            <a:r>
              <a:rPr kumimoji="1" lang="ja-JP" altLang="en-US" dirty="0"/>
              <a:t>律詩・絶句・排律</a:t>
            </a:r>
            <a:r>
              <a:rPr kumimoji="1" lang="en-US" altLang="ja-JP" dirty="0"/>
              <a:t>)</a:t>
            </a:r>
            <a:r>
              <a:rPr kumimoji="1" lang="ja-JP" altLang="en-US" dirty="0"/>
              <a:t>の対偶上部のみを調べてみた。これだけでも、一千例を超す二回以上の用例を得ることができた。</a:t>
            </a:r>
            <a:endParaRPr kumimoji="1" lang="en-US" altLang="ja-JP" dirty="0"/>
          </a:p>
          <a:p>
            <a:endParaRPr lang="en-US" altLang="ja-JP" dirty="0"/>
          </a:p>
          <a:p>
            <a:r>
              <a:rPr kumimoji="1" lang="ja-JP" altLang="en-US" dirty="0"/>
              <a:t>しかし、対偶は上半分だけでなく、下半分</a:t>
            </a:r>
            <a:r>
              <a:rPr kumimoji="1" lang="en-US" altLang="ja-JP" dirty="0"/>
              <a:t>(</a:t>
            </a:r>
            <a:r>
              <a:rPr kumimoji="1" lang="ja-JP" altLang="en-US" dirty="0"/>
              <a:t>三字部分</a:t>
            </a:r>
            <a:r>
              <a:rPr kumimoji="1" lang="en-US" altLang="ja-JP" dirty="0"/>
              <a:t>)</a:t>
            </a:r>
            <a:r>
              <a:rPr kumimoji="1" lang="ja-JP" altLang="en-US" dirty="0"/>
              <a:t>にもある。これをどう考えるか？そこで、機械的に二字のまとまりを考える。つまり、</a:t>
            </a:r>
            <a:endParaRPr kumimoji="1" lang="en-US" altLang="ja-JP" dirty="0"/>
          </a:p>
          <a:p>
            <a:pPr marL="0" indent="0">
              <a:buNone/>
            </a:pPr>
            <a:r>
              <a:rPr kumimoji="1" lang="ja-JP" altLang="en-US" dirty="0"/>
              <a:t>　　　</a:t>
            </a:r>
            <a:r>
              <a:rPr kumimoji="1" lang="ja-JP" altLang="en-US" dirty="0">
                <a:solidFill>
                  <a:srgbClr val="C00000"/>
                </a:solidFill>
              </a:rPr>
              <a:t>○○</a:t>
            </a:r>
            <a:r>
              <a:rPr kumimoji="1" lang="en-US" altLang="ja-JP" dirty="0">
                <a:solidFill>
                  <a:srgbClr val="C00000"/>
                </a:solidFill>
              </a:rPr>
              <a:t>×</a:t>
            </a:r>
            <a:r>
              <a:rPr kumimoji="1" lang="ja-JP" altLang="en-US" dirty="0"/>
              <a:t>　　あるいは　</a:t>
            </a:r>
            <a:r>
              <a:rPr kumimoji="1" lang="en-US" altLang="ja-JP" dirty="0">
                <a:solidFill>
                  <a:srgbClr val="C00000"/>
                </a:solidFill>
              </a:rPr>
              <a:t>×</a:t>
            </a:r>
            <a:r>
              <a:rPr kumimoji="1" lang="ja-JP" altLang="en-US" dirty="0">
                <a:solidFill>
                  <a:srgbClr val="C00000"/>
                </a:solidFill>
              </a:rPr>
              <a:t>○○</a:t>
            </a:r>
            <a:endParaRPr kumimoji="1" lang="en-US" altLang="ja-JP" dirty="0">
              <a:solidFill>
                <a:schemeClr val="bg1"/>
              </a:solidFill>
            </a:endParaRPr>
          </a:p>
          <a:p>
            <a:pPr marL="0" indent="0">
              <a:buNone/>
            </a:pPr>
            <a:r>
              <a:rPr kumimoji="1" lang="ja-JP" altLang="en-US" dirty="0">
                <a:solidFill>
                  <a:srgbClr val="C00000"/>
                </a:solidFill>
              </a:rPr>
              <a:t>　</a:t>
            </a:r>
            <a:r>
              <a:rPr kumimoji="1" lang="ja-JP" altLang="en-US" dirty="0">
                <a:solidFill>
                  <a:srgbClr val="002060"/>
                </a:solidFill>
              </a:rPr>
              <a:t>として、一字を切り捨てる。そうして、この二字まとまりの対偶を「</a:t>
            </a:r>
            <a:r>
              <a:rPr kumimoji="1" lang="ja-JP" altLang="en-US" dirty="0">
                <a:solidFill>
                  <a:srgbClr val="FFC000"/>
                </a:solidFill>
              </a:rPr>
              <a:t>対偶素</a:t>
            </a:r>
            <a:r>
              <a:rPr kumimoji="1" lang="ja-JP" altLang="en-US" dirty="0">
                <a:solidFill>
                  <a:srgbClr val="002060"/>
                </a:solidFill>
              </a:rPr>
              <a:t>」と呼ぶことにする。</a:t>
            </a:r>
            <a:endParaRPr kumimoji="1" lang="en-US" altLang="ja-JP" dirty="0">
              <a:solidFill>
                <a:srgbClr val="002060"/>
              </a:solidFill>
            </a:endParaRPr>
          </a:p>
          <a:p>
            <a:pPr marL="0" indent="0">
              <a:buNone/>
            </a:pPr>
            <a:endParaRPr lang="en-US" altLang="ja-JP" dirty="0">
              <a:solidFill>
                <a:srgbClr val="002060"/>
              </a:solidFill>
            </a:endParaRPr>
          </a:p>
          <a:p>
            <a:r>
              <a:rPr kumimoji="1" lang="ja-JP" altLang="en-US" dirty="0">
                <a:solidFill>
                  <a:srgbClr val="002060"/>
                </a:solidFill>
              </a:rPr>
              <a:t>ただし、杜甫の場合、古体詩にも対偶がおおい。また、そこで用いられる対偶素も近体との出入りがある。そのため、古体詩の対偶も調べた。</a:t>
            </a:r>
            <a:r>
              <a:rPr kumimoji="1" lang="en-US" altLang="ja-JP" dirty="0">
                <a:solidFill>
                  <a:srgbClr val="002060"/>
                </a:solidFill>
              </a:rPr>
              <a:t>(</a:t>
            </a:r>
            <a:r>
              <a:rPr kumimoji="1" lang="ja-JP" altLang="en-US" dirty="0">
                <a:solidFill>
                  <a:srgbClr val="002060"/>
                </a:solidFill>
              </a:rPr>
              <a:t>これがとても難しかった</a:t>
            </a:r>
            <a:r>
              <a:rPr kumimoji="1" lang="en-US" altLang="ja-JP" dirty="0">
                <a:solidFill>
                  <a:srgbClr val="002060"/>
                </a:solidFill>
              </a:rPr>
              <a:t>)</a:t>
            </a:r>
            <a:r>
              <a:rPr kumimoji="1" lang="ja-JP" altLang="en-US" dirty="0">
                <a:solidFill>
                  <a:srgbClr val="002060"/>
                </a:solidFill>
              </a:rPr>
              <a:t>結果として約三千三百の対偶素を得ることができ、これをデータベース化した。</a:t>
            </a:r>
            <a:r>
              <a:rPr kumimoji="1" lang="en-US" altLang="ja-JP" dirty="0">
                <a:solidFill>
                  <a:srgbClr val="002060"/>
                </a:solidFill>
              </a:rPr>
              <a:t>(</a:t>
            </a:r>
            <a:r>
              <a:rPr kumimoji="1" lang="ja-JP" altLang="en-US" dirty="0">
                <a:solidFill>
                  <a:srgbClr val="002060"/>
                </a:solidFill>
              </a:rPr>
              <a:t>今回はエクセルファイルにしてある</a:t>
            </a:r>
            <a:r>
              <a:rPr kumimoji="1" lang="en-US" altLang="ja-JP" dirty="0">
                <a:solidFill>
                  <a:srgbClr val="002060"/>
                </a:solidFill>
              </a:rPr>
              <a:t>)</a:t>
            </a:r>
            <a:endParaRPr kumimoji="1" lang="ja-JP" altLang="en-US" dirty="0">
              <a:solidFill>
                <a:srgbClr val="002060"/>
              </a:solidFill>
            </a:endParaRPr>
          </a:p>
        </p:txBody>
      </p:sp>
    </p:spTree>
    <p:extLst>
      <p:ext uri="{BB962C8B-B14F-4D97-AF65-F5344CB8AC3E}">
        <p14:creationId xmlns:p14="http://schemas.microsoft.com/office/powerpoint/2010/main" val="3313685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4077418-9A55-DEC0-8D63-B8FB45BB93A2}"/>
              </a:ext>
            </a:extLst>
          </p:cNvPr>
          <p:cNvSpPr>
            <a:spLocks noGrp="1"/>
          </p:cNvSpPr>
          <p:nvPr>
            <p:ph type="ctrTitle"/>
          </p:nvPr>
        </p:nvSpPr>
        <p:spPr>
          <a:xfrm>
            <a:off x="684212" y="427007"/>
            <a:ext cx="7597146" cy="720307"/>
          </a:xfrm>
        </p:spPr>
        <p:txBody>
          <a:bodyPr>
            <a:normAutofit fontScale="90000"/>
          </a:bodyPr>
          <a:lstStyle/>
          <a:p>
            <a:r>
              <a:rPr lang="ja-JP" altLang="en-US" dirty="0"/>
              <a:t>データーベースの凡例</a:t>
            </a:r>
          </a:p>
        </p:txBody>
      </p:sp>
      <p:sp>
        <p:nvSpPr>
          <p:cNvPr id="5" name="字幕 4">
            <a:extLst>
              <a:ext uri="{FF2B5EF4-FFF2-40B4-BE49-F238E27FC236}">
                <a16:creationId xmlns:a16="http://schemas.microsoft.com/office/drawing/2014/main" id="{5A8403A0-56F9-1A68-8D5A-045B9F8026D5}"/>
              </a:ext>
            </a:extLst>
          </p:cNvPr>
          <p:cNvSpPr>
            <a:spLocks noGrp="1"/>
          </p:cNvSpPr>
          <p:nvPr>
            <p:ph type="subTitle" idx="1"/>
          </p:nvPr>
        </p:nvSpPr>
        <p:spPr>
          <a:xfrm>
            <a:off x="287546" y="3716812"/>
            <a:ext cx="11202840" cy="2714181"/>
          </a:xfrm>
        </p:spPr>
        <p:txBody>
          <a:bodyPr>
            <a:normAutofit fontScale="92500" lnSpcReduction="20000"/>
          </a:bodyPr>
          <a:lstStyle/>
          <a:p>
            <a:r>
              <a:rPr lang="ja-JP" altLang="en-US" dirty="0">
                <a:solidFill>
                  <a:schemeClr val="tx1"/>
                </a:solidFill>
              </a:rPr>
              <a:t>「</a:t>
            </a:r>
            <a:r>
              <a:rPr lang="en-US" altLang="ja-JP" dirty="0">
                <a:solidFill>
                  <a:schemeClr val="tx1"/>
                </a:solidFill>
              </a:rPr>
              <a:t>ID</a:t>
            </a:r>
            <a:r>
              <a:rPr lang="ja-JP" altLang="en-US" dirty="0">
                <a:solidFill>
                  <a:schemeClr val="tx1"/>
                </a:solidFill>
              </a:rPr>
              <a:t>」は、データー入力順</a:t>
            </a:r>
            <a:r>
              <a:rPr lang="en-US" altLang="ja-JP" sz="1400" dirty="0">
                <a:solidFill>
                  <a:schemeClr val="tx1"/>
                </a:solidFill>
              </a:rPr>
              <a:t>(</a:t>
            </a:r>
            <a:r>
              <a:rPr lang="ja-JP" altLang="en-US" sz="1400" dirty="0">
                <a:solidFill>
                  <a:schemeClr val="tx1"/>
                </a:solidFill>
              </a:rPr>
              <a:t>これは無視して良い</a:t>
            </a:r>
            <a:r>
              <a:rPr lang="en-US" altLang="ja-JP" sz="1400" dirty="0">
                <a:solidFill>
                  <a:schemeClr val="tx1"/>
                </a:solidFill>
              </a:rPr>
              <a:t>)</a:t>
            </a:r>
          </a:p>
          <a:p>
            <a:r>
              <a:rPr lang="ja-JP" altLang="en-US" dirty="0">
                <a:solidFill>
                  <a:schemeClr val="tx1"/>
                </a:solidFill>
              </a:rPr>
              <a:t>「対偶素読み」は、ピンインで表示してある。</a:t>
            </a:r>
            <a:r>
              <a:rPr lang="ja-JP" altLang="en-US" sz="1400" dirty="0">
                <a:solidFill>
                  <a:schemeClr val="tx1"/>
                </a:solidFill>
              </a:rPr>
              <a:t>多読音の場合一致しないことがあるかもしれない。</a:t>
            </a:r>
            <a:endParaRPr lang="en-US" altLang="ja-JP" sz="1400" dirty="0">
              <a:solidFill>
                <a:schemeClr val="tx1"/>
              </a:solidFill>
            </a:endParaRPr>
          </a:p>
          <a:p>
            <a:r>
              <a:rPr lang="ja-JP" altLang="en-US" dirty="0">
                <a:solidFill>
                  <a:schemeClr val="tx1"/>
                </a:solidFill>
              </a:rPr>
              <a:t>「対偶素」＝見出し字。</a:t>
            </a:r>
            <a:r>
              <a:rPr lang="ja-JP" altLang="en-US" sz="1500" dirty="0">
                <a:solidFill>
                  <a:schemeClr val="tx1"/>
                </a:solidFill>
              </a:rPr>
              <a:t>「整理番号」は、当方の区別のための番号で無視して良い。</a:t>
            </a:r>
            <a:endParaRPr lang="en-US" altLang="ja-JP" sz="1500" dirty="0">
              <a:solidFill>
                <a:schemeClr val="tx1"/>
              </a:solidFill>
            </a:endParaRPr>
          </a:p>
          <a:p>
            <a:r>
              <a:rPr lang="ja-JP" altLang="en-US" dirty="0">
                <a:solidFill>
                  <a:schemeClr val="tx1"/>
                </a:solidFill>
              </a:rPr>
              <a:t>「杜甫作品番号」は、</a:t>
            </a:r>
            <a:r>
              <a:rPr lang="en-US" altLang="ja-JP" dirty="0">
                <a:solidFill>
                  <a:schemeClr val="tx1"/>
                </a:solidFill>
              </a:rPr>
              <a:t>『</a:t>
            </a:r>
            <a:r>
              <a:rPr lang="ja-JP" altLang="en-US" dirty="0">
                <a:solidFill>
                  <a:schemeClr val="tx1"/>
                </a:solidFill>
              </a:rPr>
              <a:t>杜甫全詩訳注</a:t>
            </a:r>
            <a:r>
              <a:rPr lang="en-US" altLang="ja-JP" dirty="0">
                <a:solidFill>
                  <a:schemeClr val="tx1"/>
                </a:solidFill>
              </a:rPr>
              <a:t>』</a:t>
            </a:r>
            <a:r>
              <a:rPr lang="ja-JP" altLang="en-US" dirty="0">
                <a:solidFill>
                  <a:schemeClr val="tx1"/>
                </a:solidFill>
              </a:rPr>
              <a:t>の作品番号。「詩型」</a:t>
            </a:r>
            <a:r>
              <a:rPr lang="ja-JP" altLang="en-US" sz="1400" dirty="0">
                <a:solidFill>
                  <a:schemeClr val="tx1"/>
                </a:solidFill>
              </a:rPr>
              <a:t>古体の場合、雑言古詩の項目を立てている。</a:t>
            </a:r>
            <a:endParaRPr lang="en-US" altLang="ja-JP" sz="1400" dirty="0">
              <a:solidFill>
                <a:schemeClr val="tx1"/>
              </a:solidFill>
            </a:endParaRPr>
          </a:p>
          <a:p>
            <a:r>
              <a:rPr lang="ja-JP" altLang="en-US" dirty="0">
                <a:solidFill>
                  <a:schemeClr val="tx1"/>
                </a:solidFill>
              </a:rPr>
              <a:t>「位置」は、アルファベット・カナで各聯の位置を示す。次に句での位置を示す。</a:t>
            </a:r>
            <a:r>
              <a:rPr lang="en-US" altLang="ja-JP" dirty="0">
                <a:solidFill>
                  <a:srgbClr val="FF0000"/>
                </a:solidFill>
              </a:rPr>
              <a:t>5</a:t>
            </a:r>
            <a:r>
              <a:rPr lang="ja-JP" altLang="en-US" dirty="0">
                <a:solidFill>
                  <a:schemeClr val="tx1"/>
                </a:solidFill>
              </a:rPr>
              <a:t>は五言句の上、</a:t>
            </a:r>
            <a:r>
              <a:rPr lang="en-US" altLang="ja-JP" dirty="0">
                <a:solidFill>
                  <a:srgbClr val="FF0000"/>
                </a:solidFill>
              </a:rPr>
              <a:t>9</a:t>
            </a:r>
            <a:r>
              <a:rPr lang="ja-JP" altLang="en-US" dirty="0">
                <a:solidFill>
                  <a:schemeClr val="tx1"/>
                </a:solidFill>
              </a:rPr>
              <a:t>は五言句の下、</a:t>
            </a:r>
            <a:r>
              <a:rPr lang="en-US" altLang="ja-JP" dirty="0">
                <a:solidFill>
                  <a:srgbClr val="FF0000"/>
                </a:solidFill>
              </a:rPr>
              <a:t>1</a:t>
            </a:r>
            <a:r>
              <a:rPr lang="ja-JP" altLang="en-US" dirty="0">
                <a:solidFill>
                  <a:schemeClr val="tx1"/>
                </a:solidFill>
              </a:rPr>
              <a:t>は七言句の一番目、</a:t>
            </a:r>
            <a:r>
              <a:rPr lang="en-US" altLang="ja-JP" dirty="0">
                <a:solidFill>
                  <a:srgbClr val="FF0000"/>
                </a:solidFill>
              </a:rPr>
              <a:t>2</a:t>
            </a:r>
            <a:r>
              <a:rPr lang="ja-JP" altLang="en-US" dirty="0">
                <a:solidFill>
                  <a:schemeClr val="tx1"/>
                </a:solidFill>
              </a:rPr>
              <a:t>は七言句の二番目、</a:t>
            </a:r>
            <a:r>
              <a:rPr lang="en-US" altLang="ja-JP" dirty="0">
                <a:solidFill>
                  <a:srgbClr val="FF0000"/>
                </a:solidFill>
              </a:rPr>
              <a:t>3</a:t>
            </a:r>
            <a:r>
              <a:rPr lang="ja-JP" altLang="en-US" dirty="0">
                <a:solidFill>
                  <a:schemeClr val="tx1"/>
                </a:solidFill>
              </a:rPr>
              <a:t>は七言句の三番目。最後の「</a:t>
            </a:r>
            <a:r>
              <a:rPr lang="ja-JP" altLang="en-US" dirty="0">
                <a:solidFill>
                  <a:srgbClr val="FF0000"/>
                </a:solidFill>
              </a:rPr>
              <a:t>上</a:t>
            </a:r>
            <a:r>
              <a:rPr lang="ja-JP" altLang="en-US" dirty="0">
                <a:solidFill>
                  <a:schemeClr val="tx1"/>
                </a:solidFill>
              </a:rPr>
              <a:t>」は、上句。「</a:t>
            </a:r>
            <a:r>
              <a:rPr lang="ja-JP" altLang="en-US" dirty="0">
                <a:solidFill>
                  <a:srgbClr val="FF0000"/>
                </a:solidFill>
              </a:rPr>
              <a:t>下</a:t>
            </a:r>
            <a:r>
              <a:rPr lang="ja-JP" altLang="en-US" dirty="0">
                <a:solidFill>
                  <a:schemeClr val="tx1"/>
                </a:solidFill>
              </a:rPr>
              <a:t>」は下句。「対応対偶素」は対となる対偶素。「単復」は、対応する対偶素が複数有るか、単独かを示す。</a:t>
            </a:r>
            <a:r>
              <a:rPr lang="en-US" altLang="ja-JP" sz="1500" dirty="0">
                <a:solidFill>
                  <a:schemeClr val="tx1"/>
                </a:solidFill>
              </a:rPr>
              <a:t>(</a:t>
            </a:r>
            <a:r>
              <a:rPr lang="ja-JP" altLang="en-US" sz="1500" dirty="0">
                <a:solidFill>
                  <a:schemeClr val="tx1"/>
                </a:solidFill>
              </a:rPr>
              <a:t>最後の「使」は、同じペアがあることを示す</a:t>
            </a:r>
            <a:r>
              <a:rPr lang="en-US" altLang="ja-JP" sz="1500" dirty="0">
                <a:solidFill>
                  <a:schemeClr val="tx1"/>
                </a:solidFill>
              </a:rPr>
              <a:t>)</a:t>
            </a:r>
          </a:p>
        </p:txBody>
      </p:sp>
      <p:graphicFrame>
        <p:nvGraphicFramePr>
          <p:cNvPr id="8" name="表 7">
            <a:extLst>
              <a:ext uri="{FF2B5EF4-FFF2-40B4-BE49-F238E27FC236}">
                <a16:creationId xmlns:a16="http://schemas.microsoft.com/office/drawing/2014/main" id="{0DFF7AB9-0EE9-842B-D236-832B4F82B75E}"/>
              </a:ext>
            </a:extLst>
          </p:cNvPr>
          <p:cNvGraphicFramePr>
            <a:graphicFrameLocks noGrp="1"/>
          </p:cNvGraphicFramePr>
          <p:nvPr>
            <p:extLst>
              <p:ext uri="{D42A27DB-BD31-4B8C-83A1-F6EECF244321}">
                <p14:modId xmlns:p14="http://schemas.microsoft.com/office/powerpoint/2010/main" val="2120299879"/>
              </p:ext>
            </p:extLst>
          </p:nvPr>
        </p:nvGraphicFramePr>
        <p:xfrm>
          <a:off x="684212" y="1507309"/>
          <a:ext cx="9676114" cy="806843"/>
        </p:xfrm>
        <a:graphic>
          <a:graphicData uri="http://schemas.openxmlformats.org/drawingml/2006/table">
            <a:tbl>
              <a:tblPr>
                <a:tableStyleId>{5C22544A-7EE6-4342-B048-85BDC9FD1C3A}</a:tableStyleId>
              </a:tblPr>
              <a:tblGrid>
                <a:gridCol w="852003">
                  <a:extLst>
                    <a:ext uri="{9D8B030D-6E8A-4147-A177-3AD203B41FA5}">
                      <a16:colId xmlns:a16="http://schemas.microsoft.com/office/drawing/2014/main" val="1227302167"/>
                    </a:ext>
                  </a:extLst>
                </a:gridCol>
                <a:gridCol w="852003">
                  <a:extLst>
                    <a:ext uri="{9D8B030D-6E8A-4147-A177-3AD203B41FA5}">
                      <a16:colId xmlns:a16="http://schemas.microsoft.com/office/drawing/2014/main" val="852991183"/>
                    </a:ext>
                  </a:extLst>
                </a:gridCol>
                <a:gridCol w="852003">
                  <a:extLst>
                    <a:ext uri="{9D8B030D-6E8A-4147-A177-3AD203B41FA5}">
                      <a16:colId xmlns:a16="http://schemas.microsoft.com/office/drawing/2014/main" val="1910977115"/>
                    </a:ext>
                  </a:extLst>
                </a:gridCol>
                <a:gridCol w="852003">
                  <a:extLst>
                    <a:ext uri="{9D8B030D-6E8A-4147-A177-3AD203B41FA5}">
                      <a16:colId xmlns:a16="http://schemas.microsoft.com/office/drawing/2014/main" val="2448798470"/>
                    </a:ext>
                  </a:extLst>
                </a:gridCol>
                <a:gridCol w="852003">
                  <a:extLst>
                    <a:ext uri="{9D8B030D-6E8A-4147-A177-3AD203B41FA5}">
                      <a16:colId xmlns:a16="http://schemas.microsoft.com/office/drawing/2014/main" val="3175220356"/>
                    </a:ext>
                  </a:extLst>
                </a:gridCol>
                <a:gridCol w="852003">
                  <a:extLst>
                    <a:ext uri="{9D8B030D-6E8A-4147-A177-3AD203B41FA5}">
                      <a16:colId xmlns:a16="http://schemas.microsoft.com/office/drawing/2014/main" val="3093078425"/>
                    </a:ext>
                  </a:extLst>
                </a:gridCol>
                <a:gridCol w="852003">
                  <a:extLst>
                    <a:ext uri="{9D8B030D-6E8A-4147-A177-3AD203B41FA5}">
                      <a16:colId xmlns:a16="http://schemas.microsoft.com/office/drawing/2014/main" val="2446654252"/>
                    </a:ext>
                  </a:extLst>
                </a:gridCol>
                <a:gridCol w="852003">
                  <a:extLst>
                    <a:ext uri="{9D8B030D-6E8A-4147-A177-3AD203B41FA5}">
                      <a16:colId xmlns:a16="http://schemas.microsoft.com/office/drawing/2014/main" val="2132898399"/>
                    </a:ext>
                  </a:extLst>
                </a:gridCol>
                <a:gridCol w="852003">
                  <a:extLst>
                    <a:ext uri="{9D8B030D-6E8A-4147-A177-3AD203B41FA5}">
                      <a16:colId xmlns:a16="http://schemas.microsoft.com/office/drawing/2014/main" val="3147418078"/>
                    </a:ext>
                  </a:extLst>
                </a:gridCol>
                <a:gridCol w="2008087">
                  <a:extLst>
                    <a:ext uri="{9D8B030D-6E8A-4147-A177-3AD203B41FA5}">
                      <a16:colId xmlns:a16="http://schemas.microsoft.com/office/drawing/2014/main" val="145886180"/>
                    </a:ext>
                  </a:extLst>
                </a:gridCol>
              </a:tblGrid>
              <a:tr h="321491">
                <a:tc>
                  <a:txBody>
                    <a:bodyPr/>
                    <a:lstStyle/>
                    <a:p>
                      <a:pPr algn="r" fontAlgn="b"/>
                      <a:r>
                        <a:rPr lang="en-US" altLang="ja-JP" sz="1100" u="none" strike="noStrike">
                          <a:effectLst/>
                        </a:rPr>
                        <a:t>5009</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sz="1100" u="none" strike="noStrike">
                          <a:effectLst/>
                        </a:rPr>
                        <a:t>Qi  Shi</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七十</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altLang="ja-JP" sz="1100" u="none" strike="noStrike">
                          <a:effectLst/>
                        </a:rPr>
                        <a:t>1189</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altLang="ja-JP" sz="1100" u="none" strike="noStrike">
                          <a:effectLst/>
                        </a:rPr>
                        <a:t>0174</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五排</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sz="1100" u="none" strike="noStrike">
                          <a:effectLst/>
                        </a:rPr>
                        <a:t>U9</a:t>
                      </a:r>
                      <a:r>
                        <a:rPr lang="ja-JP" altLang="en-US" sz="1100" u="none" strike="noStrike">
                          <a:effectLst/>
                        </a:rPr>
                        <a:t>下</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三千</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復</a:t>
                      </a:r>
                      <a:r>
                        <a:rPr lang="en-US" altLang="ja-JP" sz="1100" u="none" strike="noStrike">
                          <a:effectLst/>
                        </a:rPr>
                        <a:t>(1188)</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使</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extLst>
                  <a:ext uri="{0D108BD9-81ED-4DB2-BD59-A6C34878D82A}">
                    <a16:rowId xmlns:a16="http://schemas.microsoft.com/office/drawing/2014/main" val="338739007"/>
                  </a:ext>
                </a:extLst>
              </a:tr>
              <a:tr h="242676">
                <a:tc>
                  <a:txBody>
                    <a:bodyPr/>
                    <a:lstStyle/>
                    <a:p>
                      <a:pPr algn="r" fontAlgn="b"/>
                      <a:r>
                        <a:rPr lang="en-US" altLang="ja-JP" sz="1100" u="none" strike="noStrike">
                          <a:effectLst/>
                        </a:rPr>
                        <a:t>5010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sz="1100" u="none" strike="noStrike">
                          <a:effectLst/>
                        </a:rPr>
                        <a:t>Qi  Shi</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七十</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altLang="ja-JP" sz="1100" u="none" strike="noStrike">
                          <a:effectLst/>
                        </a:rPr>
                        <a:t>1189</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altLang="ja-JP" sz="1100" u="none" strike="noStrike">
                          <a:effectLst/>
                        </a:rPr>
                        <a:t>0346</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五排</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sz="1100" u="none" strike="noStrike">
                          <a:effectLst/>
                        </a:rPr>
                        <a:t>H9</a:t>
                      </a:r>
                      <a:r>
                        <a:rPr lang="ja-JP" altLang="en-US" sz="1100" u="none" strike="noStrike">
                          <a:effectLst/>
                        </a:rPr>
                        <a:t>上</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三千</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復</a:t>
                      </a:r>
                      <a:r>
                        <a:rPr lang="en-US" altLang="ja-JP" sz="1100" u="none" strike="noStrike">
                          <a:effectLst/>
                        </a:rPr>
                        <a:t>(1188)</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使</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extLst>
                  <a:ext uri="{0D108BD9-81ED-4DB2-BD59-A6C34878D82A}">
                    <a16:rowId xmlns:a16="http://schemas.microsoft.com/office/drawing/2014/main" val="537590857"/>
                  </a:ext>
                </a:extLst>
              </a:tr>
              <a:tr h="242676">
                <a:tc>
                  <a:txBody>
                    <a:bodyPr/>
                    <a:lstStyle/>
                    <a:p>
                      <a:pPr algn="r" fontAlgn="b"/>
                      <a:r>
                        <a:rPr lang="en-US" altLang="ja-JP" sz="1100" u="none" strike="noStrike">
                          <a:effectLst/>
                        </a:rPr>
                        <a:t>5011</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sz="1100" u="none" strike="noStrike">
                          <a:effectLst/>
                        </a:rPr>
                        <a:t>Qi  Shi</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七十</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altLang="ja-JP" sz="1100" u="none" strike="noStrike">
                          <a:effectLst/>
                        </a:rPr>
                        <a:t>1189</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altLang="ja-JP" sz="1100" u="none" strike="noStrike">
                          <a:effectLst/>
                        </a:rPr>
                        <a:t>0208</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七律</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sz="1100" u="none" strike="noStrike">
                          <a:effectLst/>
                        </a:rPr>
                        <a:t>B2</a:t>
                      </a:r>
                      <a:r>
                        <a:rPr lang="ja-JP" altLang="en-US" sz="1100" u="none" strike="noStrike">
                          <a:effectLst/>
                        </a:rPr>
                        <a:t>下</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尋常</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復</a:t>
                      </a:r>
                      <a:r>
                        <a:rPr lang="en-US" altLang="ja-JP" sz="1100" u="none" strike="noStrike">
                          <a:effectLst/>
                        </a:rPr>
                        <a:t>(2281)</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extLst>
                  <a:ext uri="{0D108BD9-81ED-4DB2-BD59-A6C34878D82A}">
                    <a16:rowId xmlns:a16="http://schemas.microsoft.com/office/drawing/2014/main" val="298001828"/>
                  </a:ext>
                </a:extLst>
              </a:tr>
            </a:tbl>
          </a:graphicData>
        </a:graphic>
      </p:graphicFrame>
      <p:graphicFrame>
        <p:nvGraphicFramePr>
          <p:cNvPr id="9" name="表 8">
            <a:extLst>
              <a:ext uri="{FF2B5EF4-FFF2-40B4-BE49-F238E27FC236}">
                <a16:creationId xmlns:a16="http://schemas.microsoft.com/office/drawing/2014/main" id="{1C9BE998-71DC-F782-AEAA-78168C0A2A8C}"/>
              </a:ext>
            </a:extLst>
          </p:cNvPr>
          <p:cNvGraphicFramePr>
            <a:graphicFrameLocks noGrp="1"/>
          </p:cNvGraphicFramePr>
          <p:nvPr>
            <p:extLst>
              <p:ext uri="{D42A27DB-BD31-4B8C-83A1-F6EECF244321}">
                <p14:modId xmlns:p14="http://schemas.microsoft.com/office/powerpoint/2010/main" val="4253919658"/>
              </p:ext>
            </p:extLst>
          </p:nvPr>
        </p:nvGraphicFramePr>
        <p:xfrm>
          <a:off x="698740" y="2442599"/>
          <a:ext cx="7798274" cy="1095554"/>
        </p:xfrm>
        <a:graphic>
          <a:graphicData uri="http://schemas.openxmlformats.org/drawingml/2006/table">
            <a:tbl>
              <a:tblPr>
                <a:tableStyleId>{5C22544A-7EE6-4342-B048-85BDC9FD1C3A}</a:tableStyleId>
              </a:tblPr>
              <a:tblGrid>
                <a:gridCol w="784682">
                  <a:extLst>
                    <a:ext uri="{9D8B030D-6E8A-4147-A177-3AD203B41FA5}">
                      <a16:colId xmlns:a16="http://schemas.microsoft.com/office/drawing/2014/main" val="332367077"/>
                    </a:ext>
                  </a:extLst>
                </a:gridCol>
                <a:gridCol w="876699">
                  <a:extLst>
                    <a:ext uri="{9D8B030D-6E8A-4147-A177-3AD203B41FA5}">
                      <a16:colId xmlns:a16="http://schemas.microsoft.com/office/drawing/2014/main" val="2155743811"/>
                    </a:ext>
                  </a:extLst>
                </a:gridCol>
                <a:gridCol w="876699">
                  <a:extLst>
                    <a:ext uri="{9D8B030D-6E8A-4147-A177-3AD203B41FA5}">
                      <a16:colId xmlns:a16="http://schemas.microsoft.com/office/drawing/2014/main" val="4171424013"/>
                    </a:ext>
                  </a:extLst>
                </a:gridCol>
                <a:gridCol w="876699">
                  <a:extLst>
                    <a:ext uri="{9D8B030D-6E8A-4147-A177-3AD203B41FA5}">
                      <a16:colId xmlns:a16="http://schemas.microsoft.com/office/drawing/2014/main" val="1834502427"/>
                    </a:ext>
                  </a:extLst>
                </a:gridCol>
                <a:gridCol w="876699">
                  <a:extLst>
                    <a:ext uri="{9D8B030D-6E8A-4147-A177-3AD203B41FA5}">
                      <a16:colId xmlns:a16="http://schemas.microsoft.com/office/drawing/2014/main" val="112184089"/>
                    </a:ext>
                  </a:extLst>
                </a:gridCol>
                <a:gridCol w="876699">
                  <a:extLst>
                    <a:ext uri="{9D8B030D-6E8A-4147-A177-3AD203B41FA5}">
                      <a16:colId xmlns:a16="http://schemas.microsoft.com/office/drawing/2014/main" val="890478571"/>
                    </a:ext>
                  </a:extLst>
                </a:gridCol>
                <a:gridCol w="876699">
                  <a:extLst>
                    <a:ext uri="{9D8B030D-6E8A-4147-A177-3AD203B41FA5}">
                      <a16:colId xmlns:a16="http://schemas.microsoft.com/office/drawing/2014/main" val="4178806289"/>
                    </a:ext>
                  </a:extLst>
                </a:gridCol>
                <a:gridCol w="876699">
                  <a:extLst>
                    <a:ext uri="{9D8B030D-6E8A-4147-A177-3AD203B41FA5}">
                      <a16:colId xmlns:a16="http://schemas.microsoft.com/office/drawing/2014/main" val="3740345812"/>
                    </a:ext>
                  </a:extLst>
                </a:gridCol>
                <a:gridCol w="876699">
                  <a:extLst>
                    <a:ext uri="{9D8B030D-6E8A-4147-A177-3AD203B41FA5}">
                      <a16:colId xmlns:a16="http://schemas.microsoft.com/office/drawing/2014/main" val="2508199174"/>
                    </a:ext>
                  </a:extLst>
                </a:gridCol>
              </a:tblGrid>
              <a:tr h="393753">
                <a:tc>
                  <a:txBody>
                    <a:bodyPr/>
                    <a:lstStyle/>
                    <a:p>
                      <a:pPr algn="r" fontAlgn="b"/>
                      <a:r>
                        <a:rPr lang="en-US" altLang="ja-JP" sz="1100" u="none" strike="noStrike">
                          <a:effectLst/>
                        </a:rPr>
                        <a:t>8210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sz="1100" u="none" strike="noStrike">
                          <a:effectLst/>
                        </a:rPr>
                        <a:t>Xun Chang</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尋常</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altLang="ja-JP" sz="1100" u="none" strike="noStrike" dirty="0">
                          <a:effectLst/>
                        </a:rPr>
                        <a:t>2281</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altLang="ja-JP" sz="1100" u="none" strike="noStrike" dirty="0">
                          <a:effectLst/>
                        </a:rPr>
                        <a:t>0208</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七律</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sz="1100" u="none" strike="noStrike">
                          <a:effectLst/>
                        </a:rPr>
                        <a:t>B2</a:t>
                      </a:r>
                      <a:r>
                        <a:rPr lang="ja-JP" altLang="en-US" sz="1100" u="none" strike="noStrike">
                          <a:effectLst/>
                        </a:rPr>
                        <a:t>上</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七十</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復</a:t>
                      </a:r>
                      <a:r>
                        <a:rPr lang="en-US" altLang="ja-JP" sz="1100" u="none" strike="noStrike">
                          <a:effectLst/>
                        </a:rPr>
                        <a:t>(1189)</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extLst>
                  <a:ext uri="{0D108BD9-81ED-4DB2-BD59-A6C34878D82A}">
                    <a16:rowId xmlns:a16="http://schemas.microsoft.com/office/drawing/2014/main" val="1741504169"/>
                  </a:ext>
                </a:extLst>
              </a:tr>
              <a:tr h="379336">
                <a:tc>
                  <a:txBody>
                    <a:bodyPr/>
                    <a:lstStyle/>
                    <a:p>
                      <a:pPr algn="r" fontAlgn="b"/>
                      <a:r>
                        <a:rPr lang="en-US" altLang="ja-JP" sz="1100" u="none" strike="noStrike">
                          <a:effectLst/>
                        </a:rPr>
                        <a:t>8211</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sz="1100" u="none" strike="noStrike">
                          <a:effectLst/>
                        </a:rPr>
                        <a:t>Xun Chang</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尋常</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altLang="ja-JP" sz="1100" u="none" strike="noStrike">
                          <a:effectLst/>
                        </a:rPr>
                        <a:t>2281</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altLang="ja-JP" sz="1100" u="none" strike="noStrike">
                          <a:effectLst/>
                        </a:rPr>
                        <a:t>1332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五排</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sz="1100" u="none" strike="noStrike" dirty="0">
                          <a:effectLst/>
                        </a:rPr>
                        <a:t>V9</a:t>
                      </a:r>
                      <a:r>
                        <a:rPr lang="ja-JP" altLang="en-US" sz="1100" u="none" strike="noStrike" dirty="0">
                          <a:effectLst/>
                        </a:rPr>
                        <a:t>上</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忌諱</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dirty="0">
                          <a:effectLst/>
                        </a:rPr>
                        <a:t>単</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extLst>
                  <a:ext uri="{0D108BD9-81ED-4DB2-BD59-A6C34878D82A}">
                    <a16:rowId xmlns:a16="http://schemas.microsoft.com/office/drawing/2014/main" val="297062482"/>
                  </a:ext>
                </a:extLst>
              </a:tr>
              <a:tr h="322465">
                <a:tc>
                  <a:txBody>
                    <a:bodyPr/>
                    <a:lstStyle/>
                    <a:p>
                      <a:pPr algn="r" fontAlgn="b"/>
                      <a:r>
                        <a:rPr lang="en-US" altLang="ja-JP" sz="1100" u="none" strike="noStrike">
                          <a:effectLst/>
                        </a:rPr>
                        <a:t>8212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sz="1100" u="none" strike="noStrike">
                          <a:effectLst/>
                        </a:rPr>
                        <a:t>Xun Chang</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尋常</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altLang="ja-JP" sz="1100" u="none" strike="noStrike">
                          <a:effectLst/>
                        </a:rPr>
                        <a:t>2281</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altLang="ja-JP" sz="1100" u="none" strike="noStrike">
                          <a:effectLst/>
                        </a:rPr>
                        <a:t>1440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七絶</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en-US" sz="1100" u="none" strike="noStrike">
                          <a:effectLst/>
                        </a:rPr>
                        <a:t>A3</a:t>
                      </a:r>
                      <a:r>
                        <a:rPr lang="ja-JP" altLang="en-US" sz="1100" u="none" strike="noStrike">
                          <a:effectLst/>
                        </a:rPr>
                        <a:t>上</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a:effectLst/>
                        </a:rPr>
                        <a:t>幾度</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tc>
                  <a:txBody>
                    <a:bodyPr/>
                    <a:lstStyle/>
                    <a:p>
                      <a:pPr algn="l" fontAlgn="b"/>
                      <a:r>
                        <a:rPr lang="ja-JP" altLang="en-US" sz="1100" u="none" strike="noStrike" dirty="0">
                          <a:effectLst/>
                        </a:rPr>
                        <a:t>単</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20" marR="7620" marT="7620" marB="0" anchor="b"/>
                </a:tc>
                <a:extLst>
                  <a:ext uri="{0D108BD9-81ED-4DB2-BD59-A6C34878D82A}">
                    <a16:rowId xmlns:a16="http://schemas.microsoft.com/office/drawing/2014/main" val="511056452"/>
                  </a:ext>
                </a:extLst>
              </a:tr>
            </a:tbl>
          </a:graphicData>
        </a:graphic>
      </p:graphicFrame>
      <p:sp>
        <p:nvSpPr>
          <p:cNvPr id="11" name="テキスト ボックス 10">
            <a:extLst>
              <a:ext uri="{FF2B5EF4-FFF2-40B4-BE49-F238E27FC236}">
                <a16:creationId xmlns:a16="http://schemas.microsoft.com/office/drawing/2014/main" id="{47EB8C3B-2034-F835-AE4B-68CD1E980961}"/>
              </a:ext>
            </a:extLst>
          </p:cNvPr>
          <p:cNvSpPr txBox="1"/>
          <p:nvPr/>
        </p:nvSpPr>
        <p:spPr>
          <a:xfrm>
            <a:off x="796505" y="1071956"/>
            <a:ext cx="8028318" cy="369332"/>
          </a:xfrm>
          <a:prstGeom prst="rect">
            <a:avLst/>
          </a:prstGeom>
          <a:noFill/>
        </p:spPr>
        <p:txBody>
          <a:bodyPr wrap="square">
            <a:spAutoFit/>
          </a:bodyPr>
          <a:lstStyle/>
          <a:p>
            <a:r>
              <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rPr>
              <a:t>ID</a:t>
            </a:r>
            <a:r>
              <a:rPr lang="ja-JP" altLang="en-US" dirty="0"/>
              <a:t> </a:t>
            </a:r>
            <a:r>
              <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対偶素読み</a:t>
            </a:r>
            <a:r>
              <a:rPr lang="ja-JP" altLang="en-US" dirty="0"/>
              <a:t> </a:t>
            </a:r>
            <a:r>
              <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対偶素</a:t>
            </a:r>
            <a:r>
              <a:rPr lang="ja-JP" altLang="en-US" dirty="0"/>
              <a:t> </a:t>
            </a:r>
            <a:r>
              <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整理番号</a:t>
            </a:r>
            <a:r>
              <a:rPr lang="ja-JP" altLang="en-US" dirty="0"/>
              <a:t> </a:t>
            </a:r>
            <a:r>
              <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杜甫作品番号</a:t>
            </a:r>
            <a:r>
              <a:rPr lang="ja-JP" altLang="en-US" dirty="0"/>
              <a:t> </a:t>
            </a:r>
            <a:r>
              <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詩型</a:t>
            </a:r>
            <a:r>
              <a:rPr lang="ja-JP" altLang="en-US" dirty="0"/>
              <a:t> </a:t>
            </a:r>
            <a:r>
              <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位置</a:t>
            </a:r>
            <a:r>
              <a:rPr lang="ja-JP" altLang="en-US" dirty="0"/>
              <a:t> </a:t>
            </a:r>
            <a:r>
              <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対応対偶素</a:t>
            </a:r>
            <a:r>
              <a:rPr lang="ja-JP" altLang="en-US" dirty="0"/>
              <a:t> </a:t>
            </a:r>
            <a:r>
              <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対応単複</a:t>
            </a:r>
            <a:r>
              <a:rPr lang="ja-JP" altLang="en-US" dirty="0"/>
              <a:t> </a:t>
            </a:r>
          </a:p>
        </p:txBody>
      </p:sp>
    </p:spTree>
    <p:extLst>
      <p:ext uri="{BB962C8B-B14F-4D97-AF65-F5344CB8AC3E}">
        <p14:creationId xmlns:p14="http://schemas.microsoft.com/office/powerpoint/2010/main" val="467382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B65EF0-C040-E3B1-C8A9-83DA3D90A649}"/>
              </a:ext>
            </a:extLst>
          </p:cNvPr>
          <p:cNvSpPr>
            <a:spLocks noGrp="1"/>
          </p:cNvSpPr>
          <p:nvPr>
            <p:ph type="title"/>
          </p:nvPr>
        </p:nvSpPr>
        <p:spPr>
          <a:xfrm>
            <a:off x="8206445" y="829732"/>
            <a:ext cx="3835013" cy="2599268"/>
          </a:xfrm>
        </p:spPr>
        <p:txBody>
          <a:bodyPr>
            <a:normAutofit/>
          </a:bodyPr>
          <a:lstStyle/>
          <a:p>
            <a:r>
              <a:rPr kumimoji="1" lang="ja-JP" altLang="en-US" sz="2400" dirty="0"/>
              <a:t>丸井論文に指摘する双声語由来の対偶語もあれば、別の要素の対偶語もある。たとえば、「日月」と相性が良い。ただし、「日夜」はない。</a:t>
            </a:r>
          </a:p>
        </p:txBody>
      </p:sp>
      <p:sp>
        <p:nvSpPr>
          <p:cNvPr id="3" name="コンテンツ プレースホルダー 2">
            <a:extLst>
              <a:ext uri="{FF2B5EF4-FFF2-40B4-BE49-F238E27FC236}">
                <a16:creationId xmlns:a16="http://schemas.microsoft.com/office/drawing/2014/main" id="{28175E54-353F-5329-4520-559B122031C9}"/>
              </a:ext>
            </a:extLst>
          </p:cNvPr>
          <p:cNvSpPr>
            <a:spLocks noGrp="1"/>
          </p:cNvSpPr>
          <p:nvPr>
            <p:ph idx="1"/>
          </p:nvPr>
        </p:nvSpPr>
        <p:spPr>
          <a:xfrm>
            <a:off x="804982" y="323492"/>
            <a:ext cx="5411788" cy="427008"/>
          </a:xfrm>
        </p:spPr>
        <p:txBody>
          <a:bodyPr/>
          <a:lstStyle/>
          <a:p>
            <a:pPr algn="ctr"/>
            <a:r>
              <a:rPr kumimoji="1" lang="ja-JP" altLang="en-US" dirty="0"/>
              <a:t>「乾坤」を見てみる。</a:t>
            </a:r>
          </a:p>
        </p:txBody>
      </p:sp>
      <p:graphicFrame>
        <p:nvGraphicFramePr>
          <p:cNvPr id="5" name="表 4">
            <a:extLst>
              <a:ext uri="{FF2B5EF4-FFF2-40B4-BE49-F238E27FC236}">
                <a16:creationId xmlns:a16="http://schemas.microsoft.com/office/drawing/2014/main" id="{E2961B21-BF0C-C0C4-7595-BD1283B1F5A0}"/>
              </a:ext>
            </a:extLst>
          </p:cNvPr>
          <p:cNvGraphicFramePr>
            <a:graphicFrameLocks noGrp="1"/>
          </p:cNvGraphicFramePr>
          <p:nvPr>
            <p:extLst>
              <p:ext uri="{D42A27DB-BD31-4B8C-83A1-F6EECF244321}">
                <p14:modId xmlns:p14="http://schemas.microsoft.com/office/powerpoint/2010/main" val="643270409"/>
              </p:ext>
            </p:extLst>
          </p:nvPr>
        </p:nvGraphicFramePr>
        <p:xfrm>
          <a:off x="150541" y="726216"/>
          <a:ext cx="7932410" cy="5959268"/>
        </p:xfrm>
        <a:graphic>
          <a:graphicData uri="http://schemas.openxmlformats.org/drawingml/2006/table">
            <a:tbl>
              <a:tblPr>
                <a:tableStyleId>{5C22544A-7EE6-4342-B048-85BDC9FD1C3A}</a:tableStyleId>
              </a:tblPr>
              <a:tblGrid>
                <a:gridCol w="793241">
                  <a:extLst>
                    <a:ext uri="{9D8B030D-6E8A-4147-A177-3AD203B41FA5}">
                      <a16:colId xmlns:a16="http://schemas.microsoft.com/office/drawing/2014/main" val="1131962545"/>
                    </a:ext>
                  </a:extLst>
                </a:gridCol>
                <a:gridCol w="793241">
                  <a:extLst>
                    <a:ext uri="{9D8B030D-6E8A-4147-A177-3AD203B41FA5}">
                      <a16:colId xmlns:a16="http://schemas.microsoft.com/office/drawing/2014/main" val="1137528926"/>
                    </a:ext>
                  </a:extLst>
                </a:gridCol>
                <a:gridCol w="793241">
                  <a:extLst>
                    <a:ext uri="{9D8B030D-6E8A-4147-A177-3AD203B41FA5}">
                      <a16:colId xmlns:a16="http://schemas.microsoft.com/office/drawing/2014/main" val="1788029074"/>
                    </a:ext>
                  </a:extLst>
                </a:gridCol>
                <a:gridCol w="793241">
                  <a:extLst>
                    <a:ext uri="{9D8B030D-6E8A-4147-A177-3AD203B41FA5}">
                      <a16:colId xmlns:a16="http://schemas.microsoft.com/office/drawing/2014/main" val="4012715009"/>
                    </a:ext>
                  </a:extLst>
                </a:gridCol>
                <a:gridCol w="793241">
                  <a:extLst>
                    <a:ext uri="{9D8B030D-6E8A-4147-A177-3AD203B41FA5}">
                      <a16:colId xmlns:a16="http://schemas.microsoft.com/office/drawing/2014/main" val="3473644242"/>
                    </a:ext>
                  </a:extLst>
                </a:gridCol>
                <a:gridCol w="793241">
                  <a:extLst>
                    <a:ext uri="{9D8B030D-6E8A-4147-A177-3AD203B41FA5}">
                      <a16:colId xmlns:a16="http://schemas.microsoft.com/office/drawing/2014/main" val="2407707911"/>
                    </a:ext>
                  </a:extLst>
                </a:gridCol>
                <a:gridCol w="793241">
                  <a:extLst>
                    <a:ext uri="{9D8B030D-6E8A-4147-A177-3AD203B41FA5}">
                      <a16:colId xmlns:a16="http://schemas.microsoft.com/office/drawing/2014/main" val="2328709728"/>
                    </a:ext>
                  </a:extLst>
                </a:gridCol>
                <a:gridCol w="793241">
                  <a:extLst>
                    <a:ext uri="{9D8B030D-6E8A-4147-A177-3AD203B41FA5}">
                      <a16:colId xmlns:a16="http://schemas.microsoft.com/office/drawing/2014/main" val="368707322"/>
                    </a:ext>
                  </a:extLst>
                </a:gridCol>
                <a:gridCol w="793241">
                  <a:extLst>
                    <a:ext uri="{9D8B030D-6E8A-4147-A177-3AD203B41FA5}">
                      <a16:colId xmlns:a16="http://schemas.microsoft.com/office/drawing/2014/main" val="873464509"/>
                    </a:ext>
                  </a:extLst>
                </a:gridCol>
                <a:gridCol w="793241">
                  <a:extLst>
                    <a:ext uri="{9D8B030D-6E8A-4147-A177-3AD203B41FA5}">
                      <a16:colId xmlns:a16="http://schemas.microsoft.com/office/drawing/2014/main" val="1732599608"/>
                    </a:ext>
                  </a:extLst>
                </a:gridCol>
              </a:tblGrid>
              <a:tr h="212831">
                <a:tc>
                  <a:txBody>
                    <a:bodyPr/>
                    <a:lstStyle/>
                    <a:p>
                      <a:pPr algn="r" fontAlgn="b"/>
                      <a:r>
                        <a:rPr lang="en-US" altLang="ja-JP" sz="800" u="none" strike="noStrike">
                          <a:effectLst/>
                        </a:rPr>
                        <a:t>564</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0096</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五排</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I5</a:t>
                      </a:r>
                      <a:r>
                        <a:rPr lang="ja-JP" altLang="en-US" sz="800" u="none" strike="noStrike">
                          <a:effectLst/>
                        </a:rPr>
                        <a:t>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日月</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(0054)</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使</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3121028917"/>
                  </a:ext>
                </a:extLst>
              </a:tr>
              <a:tr h="212831">
                <a:tc>
                  <a:txBody>
                    <a:bodyPr/>
                    <a:lstStyle/>
                    <a:p>
                      <a:pPr algn="r" fontAlgn="b"/>
                      <a:r>
                        <a:rPr lang="en-US" altLang="ja-JP" sz="800" u="none" strike="noStrike">
                          <a:effectLst/>
                        </a:rPr>
                        <a:t>565</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0576</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C5</a:t>
                      </a:r>
                      <a:r>
                        <a:rPr lang="ja-JP" altLang="en-US" sz="800" u="none" strike="noStrike">
                          <a:effectLst/>
                        </a:rPr>
                        <a:t>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弟妹</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(1345)</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3690106785"/>
                  </a:ext>
                </a:extLst>
              </a:tr>
              <a:tr h="212831">
                <a:tc>
                  <a:txBody>
                    <a:bodyPr/>
                    <a:lstStyle/>
                    <a:p>
                      <a:pPr algn="r" fontAlgn="b"/>
                      <a:r>
                        <a:rPr lang="en-US" altLang="ja-JP" sz="800" u="none" strike="noStrike">
                          <a:effectLst/>
                        </a:rPr>
                        <a:t>566</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0606</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A5</a:t>
                      </a:r>
                      <a:r>
                        <a:rPr lang="ja-JP" altLang="en-US" sz="800" u="none" strike="noStrike">
                          <a:effectLst/>
                        </a:rPr>
                        <a:t>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幽薊</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単</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3773425230"/>
                  </a:ext>
                </a:extLst>
              </a:tr>
              <a:tr h="212831">
                <a:tc>
                  <a:txBody>
                    <a:bodyPr/>
                    <a:lstStyle/>
                    <a:p>
                      <a:pPr algn="r" fontAlgn="b"/>
                      <a:r>
                        <a:rPr lang="en-US" altLang="ja-JP" sz="800" u="none" strike="noStrike">
                          <a:effectLst/>
                        </a:rPr>
                        <a:t>567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0721</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C5</a:t>
                      </a:r>
                      <a:r>
                        <a:rPr lang="ja-JP" altLang="en-US" sz="800" u="none" strike="noStrike">
                          <a:effectLst/>
                        </a:rPr>
                        <a:t>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宮闕</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(0726)</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938822615"/>
                  </a:ext>
                </a:extLst>
              </a:tr>
              <a:tr h="212831">
                <a:tc>
                  <a:txBody>
                    <a:bodyPr/>
                    <a:lstStyle/>
                    <a:p>
                      <a:pPr algn="r" fontAlgn="b"/>
                      <a:r>
                        <a:rPr lang="en-US" altLang="ja-JP" sz="800" u="none" strike="noStrike">
                          <a:effectLst/>
                        </a:rPr>
                        <a:t>568</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0802</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A5</a:t>
                      </a:r>
                      <a:r>
                        <a:rPr lang="ja-JP" altLang="en-US" sz="800" u="none" strike="noStrike">
                          <a:effectLst/>
                        </a:rPr>
                        <a:t>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朝野</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(2994)</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1389103452"/>
                  </a:ext>
                </a:extLst>
              </a:tr>
              <a:tr h="212831">
                <a:tc>
                  <a:txBody>
                    <a:bodyPr/>
                    <a:lstStyle/>
                    <a:p>
                      <a:pPr algn="r" fontAlgn="b"/>
                      <a:r>
                        <a:rPr lang="en-US" altLang="ja-JP" sz="800" u="none" strike="noStrike">
                          <a:effectLst/>
                        </a:rPr>
                        <a:t>569</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0808</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B5</a:t>
                      </a:r>
                      <a:r>
                        <a:rPr lang="ja-JP" altLang="en-US" sz="800" u="none" strike="noStrike">
                          <a:effectLst/>
                        </a:rPr>
                        <a:t>上</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時序</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(2891)</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1018244755"/>
                  </a:ext>
                </a:extLst>
              </a:tr>
              <a:tr h="212831">
                <a:tc>
                  <a:txBody>
                    <a:bodyPr/>
                    <a:lstStyle/>
                    <a:p>
                      <a:pPr algn="r" fontAlgn="b"/>
                      <a:r>
                        <a:rPr lang="en-US" altLang="ja-JP" sz="800" u="none" strike="noStrike">
                          <a:effectLst/>
                        </a:rPr>
                        <a:t>570</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0960</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五排</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H5</a:t>
                      </a:r>
                      <a:r>
                        <a:rPr lang="ja-JP" altLang="en-US" sz="800" u="none" strike="noStrike">
                          <a:effectLst/>
                        </a:rPr>
                        <a:t>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寇盗</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(0656)</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使</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2921936191"/>
                  </a:ext>
                </a:extLst>
              </a:tr>
              <a:tr h="212831">
                <a:tc>
                  <a:txBody>
                    <a:bodyPr/>
                    <a:lstStyle/>
                    <a:p>
                      <a:pPr algn="r" fontAlgn="b"/>
                      <a:r>
                        <a:rPr lang="en-US" altLang="ja-JP" sz="800" u="none" strike="noStrike">
                          <a:effectLst/>
                        </a:rPr>
                        <a:t>571</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1086</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B5</a:t>
                      </a:r>
                      <a:r>
                        <a:rPr lang="ja-JP" altLang="en-US" sz="800" u="none" strike="noStrike">
                          <a:effectLst/>
                        </a:rPr>
                        <a:t>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身世</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(0930)</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2797485234"/>
                  </a:ext>
                </a:extLst>
              </a:tr>
              <a:tr h="212831">
                <a:tc>
                  <a:txBody>
                    <a:bodyPr/>
                    <a:lstStyle/>
                    <a:p>
                      <a:pPr algn="r" fontAlgn="b"/>
                      <a:r>
                        <a:rPr lang="en-US" altLang="ja-JP" sz="800" u="none" strike="noStrike">
                          <a:effectLst/>
                        </a:rPr>
                        <a:t>572</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1101</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七絶</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B2</a:t>
                      </a:r>
                      <a:r>
                        <a:rPr lang="ja-JP" altLang="en-US" sz="800" u="none" strike="noStrike">
                          <a:effectLst/>
                        </a:rPr>
                        <a:t>上</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江漢</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(0616)</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使</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2696845564"/>
                  </a:ext>
                </a:extLst>
              </a:tr>
              <a:tr h="212831">
                <a:tc>
                  <a:txBody>
                    <a:bodyPr/>
                    <a:lstStyle/>
                    <a:p>
                      <a:pPr algn="r" fontAlgn="b"/>
                      <a:r>
                        <a:rPr lang="en-US" altLang="ja-JP" sz="800" u="none" strike="noStrike">
                          <a:effectLst/>
                        </a:rPr>
                        <a:t>573</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1305</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五排</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P5</a:t>
                      </a:r>
                      <a:r>
                        <a:rPr lang="ja-JP" altLang="en-US" sz="800" u="none" strike="noStrike">
                          <a:effectLst/>
                        </a:rPr>
                        <a:t>上</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雨露</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(1099)</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使</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230485135"/>
                  </a:ext>
                </a:extLst>
              </a:tr>
              <a:tr h="212831">
                <a:tc>
                  <a:txBody>
                    <a:bodyPr/>
                    <a:lstStyle/>
                    <a:p>
                      <a:pPr algn="r" fontAlgn="b"/>
                      <a:r>
                        <a:rPr lang="en-US" altLang="ja-JP" sz="800" u="none" strike="noStrike">
                          <a:effectLst/>
                        </a:rPr>
                        <a:t>574</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1359</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C5</a:t>
                      </a:r>
                      <a:r>
                        <a:rPr lang="ja-JP" altLang="en-US" sz="800" u="none" strike="noStrike">
                          <a:effectLst/>
                        </a:rPr>
                        <a:t>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日月</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(0054)</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使</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4291077951"/>
                  </a:ext>
                </a:extLst>
              </a:tr>
              <a:tr h="212831">
                <a:tc>
                  <a:txBody>
                    <a:bodyPr/>
                    <a:lstStyle/>
                    <a:p>
                      <a:pPr algn="r" fontAlgn="b"/>
                      <a:r>
                        <a:rPr lang="en-US" altLang="ja-JP" sz="800" u="none" strike="noStrike">
                          <a:effectLst/>
                        </a:rPr>
                        <a:t>575</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1363</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B5</a:t>
                      </a:r>
                      <a:r>
                        <a:rPr lang="ja-JP" altLang="en-US" sz="800" u="none" strike="noStrike">
                          <a:effectLst/>
                        </a:rPr>
                        <a:t>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呉楚</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(3202)</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3195970396"/>
                  </a:ext>
                </a:extLst>
              </a:tr>
              <a:tr h="212831">
                <a:tc>
                  <a:txBody>
                    <a:bodyPr/>
                    <a:lstStyle/>
                    <a:p>
                      <a:pPr algn="r" fontAlgn="b"/>
                      <a:r>
                        <a:rPr lang="en-US" altLang="ja-JP" sz="800" u="none" strike="noStrike">
                          <a:effectLst/>
                        </a:rPr>
                        <a:t>576</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1419</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A5</a:t>
                      </a:r>
                      <a:r>
                        <a:rPr lang="ja-JP" altLang="en-US" sz="800" u="none" strike="noStrike">
                          <a:effectLst/>
                        </a:rPr>
                        <a:t>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江漢</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(0616)</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使</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1649728046"/>
                  </a:ext>
                </a:extLst>
              </a:tr>
              <a:tr h="212831">
                <a:tc>
                  <a:txBody>
                    <a:bodyPr/>
                    <a:lstStyle/>
                    <a:p>
                      <a:pPr algn="r" fontAlgn="b"/>
                      <a:r>
                        <a:rPr lang="en-US" altLang="ja-JP" sz="800" u="none" strike="noStrike">
                          <a:effectLst/>
                        </a:rPr>
                        <a:t>714</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0033</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五排</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G9</a:t>
                      </a:r>
                      <a:r>
                        <a:rPr lang="ja-JP" altLang="en-US" sz="800" u="none" strike="noStrike">
                          <a:effectLst/>
                        </a:rPr>
                        <a:t>上</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道術</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(1062)</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2359102559"/>
                  </a:ext>
                </a:extLst>
              </a:tr>
              <a:tr h="212831">
                <a:tc>
                  <a:txBody>
                    <a:bodyPr/>
                    <a:lstStyle/>
                    <a:p>
                      <a:pPr algn="r" fontAlgn="b"/>
                      <a:r>
                        <a:rPr lang="en-US" altLang="ja-JP" sz="800" u="none" strike="noStrike" dirty="0">
                          <a:effectLst/>
                        </a:rPr>
                        <a:t>715</a:t>
                      </a:r>
                      <a:endPar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0173</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B9</a:t>
                      </a:r>
                      <a:r>
                        <a:rPr lang="ja-JP" altLang="en-US" sz="800" u="none" strike="noStrike">
                          <a:effectLst/>
                        </a:rPr>
                        <a:t>上</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日月</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(0054)</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使</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3603398702"/>
                  </a:ext>
                </a:extLst>
              </a:tr>
              <a:tr h="212831">
                <a:tc>
                  <a:txBody>
                    <a:bodyPr/>
                    <a:lstStyle/>
                    <a:p>
                      <a:pPr algn="r" fontAlgn="b"/>
                      <a:r>
                        <a:rPr lang="en-US" altLang="ja-JP" sz="800" u="none" strike="noStrike">
                          <a:effectLst/>
                        </a:rPr>
                        <a:t>716</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0346</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五排</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C9</a:t>
                      </a:r>
                      <a:r>
                        <a:rPr lang="ja-JP" altLang="en-US" sz="800" u="none" strike="noStrike">
                          <a:effectLst/>
                        </a:rPr>
                        <a:t>上</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雨露</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(1099)</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使</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3772242885"/>
                  </a:ext>
                </a:extLst>
              </a:tr>
              <a:tr h="212831">
                <a:tc>
                  <a:txBody>
                    <a:bodyPr/>
                    <a:lstStyle/>
                    <a:p>
                      <a:pPr algn="r" fontAlgn="b"/>
                      <a:r>
                        <a:rPr lang="en-US" altLang="ja-JP" sz="800" u="none" strike="noStrike">
                          <a:effectLst/>
                        </a:rPr>
                        <a:t>921</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0667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五排</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E9</a:t>
                      </a:r>
                      <a:r>
                        <a:rPr lang="ja-JP" altLang="en-US" sz="800" u="none" strike="noStrike">
                          <a:effectLst/>
                        </a:rPr>
                        <a:t>上</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府庫</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単</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1634028744"/>
                  </a:ext>
                </a:extLst>
              </a:tr>
              <a:tr h="212831">
                <a:tc>
                  <a:txBody>
                    <a:bodyPr/>
                    <a:lstStyle/>
                    <a:p>
                      <a:pPr algn="r" fontAlgn="b"/>
                      <a:r>
                        <a:rPr lang="en-US" altLang="ja-JP" sz="800" u="none" strike="noStrike">
                          <a:effectLst/>
                        </a:rPr>
                        <a:t>973</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0223</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H5</a:t>
                      </a:r>
                      <a:r>
                        <a:rPr lang="ja-JP" altLang="en-US" sz="800" u="none" strike="noStrike">
                          <a:effectLst/>
                        </a:rPr>
                        <a:t>上</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粉墨</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単</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3967124900"/>
                  </a:ext>
                </a:extLst>
              </a:tr>
              <a:tr h="212831">
                <a:tc>
                  <a:txBody>
                    <a:bodyPr/>
                    <a:lstStyle/>
                    <a:p>
                      <a:pPr algn="r" fontAlgn="b"/>
                      <a:r>
                        <a:rPr lang="en-US" altLang="ja-JP" sz="800" u="none" strike="noStrike">
                          <a:effectLst/>
                        </a:rPr>
                        <a:t>974</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1049</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五排</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E9</a:t>
                      </a:r>
                      <a:r>
                        <a:rPr lang="ja-JP" altLang="en-US" sz="800" u="none" strike="noStrike">
                          <a:effectLst/>
                        </a:rPr>
                        <a:t>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竹帛</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単</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139541129"/>
                  </a:ext>
                </a:extLst>
              </a:tr>
              <a:tr h="212831">
                <a:tc>
                  <a:txBody>
                    <a:bodyPr/>
                    <a:lstStyle/>
                    <a:p>
                      <a:pPr algn="r" fontAlgn="b"/>
                      <a:r>
                        <a:rPr lang="en-US" altLang="ja-JP" sz="800" u="none" strike="noStrike">
                          <a:effectLst/>
                        </a:rPr>
                        <a:t>975</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1060</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C5</a:t>
                      </a:r>
                      <a:r>
                        <a:rPr lang="ja-JP" altLang="en-US" sz="800" u="none" strike="noStrike">
                          <a:effectLst/>
                        </a:rPr>
                        <a:t>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胡虜</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(0717)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120444575"/>
                  </a:ext>
                </a:extLst>
              </a:tr>
              <a:tr h="212831">
                <a:tc>
                  <a:txBody>
                    <a:bodyPr/>
                    <a:lstStyle/>
                    <a:p>
                      <a:pPr algn="r" fontAlgn="b"/>
                      <a:r>
                        <a:rPr lang="en-US" altLang="ja-JP" sz="800" u="none" strike="noStrike">
                          <a:effectLst/>
                        </a:rPr>
                        <a:t>979</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1386</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A9</a:t>
                      </a:r>
                      <a:r>
                        <a:rPr lang="ja-JP" altLang="en-US" sz="800" u="none" strike="noStrike">
                          <a:effectLst/>
                        </a:rPr>
                        <a:t>上</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郡國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(1256)</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1775290904"/>
                  </a:ext>
                </a:extLst>
              </a:tr>
              <a:tr h="212831">
                <a:tc>
                  <a:txBody>
                    <a:bodyPr/>
                    <a:lstStyle/>
                    <a:p>
                      <a:pPr algn="r" fontAlgn="b"/>
                      <a:r>
                        <a:rPr lang="en-US" altLang="ja-JP" sz="800" u="none" strike="noStrike">
                          <a:effectLst/>
                        </a:rPr>
                        <a:t>980</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1429</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七古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H3</a:t>
                      </a:r>
                      <a:r>
                        <a:rPr lang="ja-JP" altLang="en-US" sz="800" u="none" strike="noStrike">
                          <a:effectLst/>
                        </a:rPr>
                        <a:t>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寇盜</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(0656)</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使</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368140909"/>
                  </a:ext>
                </a:extLst>
              </a:tr>
              <a:tr h="212831">
                <a:tc>
                  <a:txBody>
                    <a:bodyPr/>
                    <a:lstStyle/>
                    <a:p>
                      <a:pPr algn="r" fontAlgn="b"/>
                      <a:r>
                        <a:rPr lang="en-US" altLang="ja-JP" sz="800" u="none" strike="noStrike">
                          <a:effectLst/>
                        </a:rPr>
                        <a:t>5293</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0423</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A9</a:t>
                      </a:r>
                      <a:r>
                        <a:rPr lang="ja-JP" altLang="en-US" sz="800" u="none" strike="noStrike">
                          <a:effectLst/>
                        </a:rPr>
                        <a:t>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蘇息</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(2691)</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517708953"/>
                  </a:ext>
                </a:extLst>
              </a:tr>
              <a:tr h="212831">
                <a:tc>
                  <a:txBody>
                    <a:bodyPr/>
                    <a:lstStyle/>
                    <a:p>
                      <a:pPr algn="r" fontAlgn="b"/>
                      <a:r>
                        <a:rPr lang="en-US" altLang="ja-JP" sz="800" u="none" strike="noStrike">
                          <a:effectLst/>
                        </a:rPr>
                        <a:t>7536</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0970</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D9</a:t>
                      </a:r>
                      <a:r>
                        <a:rPr lang="ja-JP" altLang="en-US" sz="800" u="none" strike="noStrike">
                          <a:effectLst/>
                        </a:rPr>
                        <a:t>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戰伐</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(1126)</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1534214919"/>
                  </a:ext>
                </a:extLst>
              </a:tr>
              <a:tr h="212831">
                <a:tc>
                  <a:txBody>
                    <a:bodyPr/>
                    <a:lstStyle/>
                    <a:p>
                      <a:pPr algn="r" fontAlgn="b"/>
                      <a:r>
                        <a:rPr lang="en-US" altLang="ja-JP" sz="800" u="none" strike="noStrike">
                          <a:effectLst/>
                        </a:rPr>
                        <a:t>7910</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1222</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D9</a:t>
                      </a:r>
                      <a:r>
                        <a:rPr lang="ja-JP" altLang="en-US" sz="800" u="none" strike="noStrike">
                          <a:effectLst/>
                        </a:rPr>
                        <a:t>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消息</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(0695)</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1961897584"/>
                  </a:ext>
                </a:extLst>
              </a:tr>
              <a:tr h="212831">
                <a:tc>
                  <a:txBody>
                    <a:bodyPr/>
                    <a:lstStyle/>
                    <a:p>
                      <a:pPr algn="r" fontAlgn="b"/>
                      <a:r>
                        <a:rPr lang="en-US" altLang="ja-JP" sz="800" u="none" strike="noStrike">
                          <a:effectLst/>
                        </a:rPr>
                        <a:t>7981</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1263</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A9</a:t>
                      </a:r>
                      <a:r>
                        <a:rPr lang="ja-JP" altLang="en-US" sz="800" u="none" strike="noStrike">
                          <a:effectLst/>
                        </a:rPr>
                        <a:t>上</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風俗</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(0171)</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949442083"/>
                  </a:ext>
                </a:extLst>
              </a:tr>
              <a:tr h="212831">
                <a:tc>
                  <a:txBody>
                    <a:bodyPr/>
                    <a:lstStyle/>
                    <a:p>
                      <a:pPr algn="r" fontAlgn="b"/>
                      <a:r>
                        <a:rPr lang="en-US" altLang="ja-JP" sz="800" u="none" strike="noStrike">
                          <a:effectLst/>
                        </a:rPr>
                        <a:t>7998</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1267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G9</a:t>
                      </a:r>
                      <a:r>
                        <a:rPr lang="ja-JP" altLang="en-US" sz="800" u="none" strike="noStrike">
                          <a:effectLst/>
                        </a:rPr>
                        <a:t>下</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諫諍</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復</a:t>
                      </a:r>
                      <a:r>
                        <a:rPr lang="en-US" altLang="ja-JP" sz="800" u="none" strike="noStrike">
                          <a:effectLst/>
                        </a:rPr>
                        <a:t>(2040)</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2929730494"/>
                  </a:ext>
                </a:extLst>
              </a:tr>
              <a:tr h="212831">
                <a:tc>
                  <a:txBody>
                    <a:bodyPr/>
                    <a:lstStyle/>
                    <a:p>
                      <a:pPr algn="r" fontAlgn="b"/>
                      <a:r>
                        <a:rPr lang="en-US" altLang="ja-JP" sz="800" u="none" strike="noStrike">
                          <a:effectLst/>
                        </a:rPr>
                        <a:t>8223</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Qian Kun</a:t>
                      </a:r>
                      <a:endParaRPr 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乾坤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0137</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altLang="ja-JP" sz="800" u="none" strike="noStrike">
                          <a:effectLst/>
                        </a:rPr>
                        <a:t>1413</a:t>
                      </a:r>
                      <a:endPar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五古</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en-US" sz="800" u="none" strike="noStrike">
                          <a:effectLst/>
                        </a:rPr>
                        <a:t>C5</a:t>
                      </a:r>
                      <a:r>
                        <a:rPr lang="ja-JP" altLang="en-US" sz="800" u="none" strike="noStrike">
                          <a:effectLst/>
                        </a:rPr>
                        <a:t>上</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揚馬</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r>
                        <a:rPr lang="ja-JP" altLang="en-US" sz="800" u="none" strike="noStrike">
                          <a:effectLst/>
                        </a:rPr>
                        <a:t>単</a:t>
                      </a:r>
                      <a:endPar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tc>
                  <a:txBody>
                    <a:bodyPr/>
                    <a:lstStyle/>
                    <a:p>
                      <a:pPr algn="l" fontAlgn="b"/>
                      <a:endPar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613" marR="5613" marT="5613" marB="0" anchor="b"/>
                </a:tc>
                <a:extLst>
                  <a:ext uri="{0D108BD9-81ED-4DB2-BD59-A6C34878D82A}">
                    <a16:rowId xmlns:a16="http://schemas.microsoft.com/office/drawing/2014/main" val="3460300990"/>
                  </a:ext>
                </a:extLst>
              </a:tr>
            </a:tbl>
          </a:graphicData>
        </a:graphic>
      </p:graphicFrame>
      <p:sp>
        <p:nvSpPr>
          <p:cNvPr id="4" name="テキスト ボックス 3">
            <a:extLst>
              <a:ext uri="{FF2B5EF4-FFF2-40B4-BE49-F238E27FC236}">
                <a16:creationId xmlns:a16="http://schemas.microsoft.com/office/drawing/2014/main" id="{DC46C5CC-FA84-14D5-B1A4-96AF6F0B9259}"/>
              </a:ext>
            </a:extLst>
          </p:cNvPr>
          <p:cNvSpPr txBox="1"/>
          <p:nvPr/>
        </p:nvSpPr>
        <p:spPr>
          <a:xfrm>
            <a:off x="8206444" y="3364302"/>
            <a:ext cx="3896415" cy="3139321"/>
          </a:xfrm>
          <a:prstGeom prst="rect">
            <a:avLst/>
          </a:prstGeom>
          <a:noFill/>
        </p:spPr>
        <p:txBody>
          <a:bodyPr wrap="square" rtlCol="0">
            <a:spAutoFit/>
          </a:bodyPr>
          <a:lstStyle/>
          <a:p>
            <a:pPr algn="ctr"/>
            <a:r>
              <a:rPr lang="ja-JP" altLang="en-US" sz="1800" b="0" i="0" u="none" strike="noStrike" baseline="0" dirty="0">
                <a:solidFill>
                  <a:srgbClr val="C00000"/>
                </a:solidFill>
                <a:latin typeface="游明朝" panose="02020400000000000000" pitchFamily="18" charset="-128"/>
                <a:ea typeface="游明朝" panose="02020400000000000000" pitchFamily="18" charset="-128"/>
              </a:rPr>
              <a:t>対偶素多用例</a:t>
            </a:r>
            <a:endParaRPr lang="en-US" altLang="ja-JP" sz="1800" b="0" i="0" u="none" strike="noStrike" baseline="0" dirty="0">
              <a:solidFill>
                <a:srgbClr val="C00000"/>
              </a:solidFill>
              <a:latin typeface="游明朝" panose="02020400000000000000" pitchFamily="18" charset="-128"/>
              <a:ea typeface="游明朝" panose="02020400000000000000" pitchFamily="18" charset="-128"/>
            </a:endParaRPr>
          </a:p>
          <a:p>
            <a:pPr algn="just"/>
            <a:r>
              <a:rPr lang="en-US" altLang="ja-JP" sz="1800" b="0" i="0" u="none" strike="noStrike" baseline="0" dirty="0">
                <a:solidFill>
                  <a:srgbClr val="FF0000"/>
                </a:solidFill>
                <a:latin typeface="游明朝" panose="02020400000000000000" pitchFamily="18" charset="-128"/>
                <a:ea typeface="游明朝" panose="02020400000000000000" pitchFamily="18" charset="-128"/>
              </a:rPr>
              <a:t>(38)</a:t>
            </a:r>
            <a:r>
              <a:rPr lang="ja-JP" altLang="en-US" sz="1800" b="0" i="0" u="none" strike="noStrike" baseline="0" dirty="0">
                <a:solidFill>
                  <a:srgbClr val="FFFFFF"/>
                </a:solidFill>
                <a:latin typeface="游明朝" panose="02020400000000000000" pitchFamily="18" charset="-128"/>
                <a:ea typeface="游明朝" panose="02020400000000000000" pitchFamily="18" charset="-128"/>
              </a:rPr>
              <a:t>　</a:t>
            </a:r>
            <a:r>
              <a:rPr lang="en-US" altLang="ja-JP" sz="1800" b="0" i="0" u="none" strike="noStrike" baseline="0" dirty="0">
                <a:solidFill>
                  <a:srgbClr val="000000"/>
                </a:solidFill>
                <a:latin typeface="游明朝" panose="02020400000000000000" pitchFamily="18" charset="-128"/>
                <a:ea typeface="游明朝" panose="02020400000000000000" pitchFamily="18" charset="-128"/>
              </a:rPr>
              <a:t>0097</a:t>
            </a:r>
            <a:r>
              <a:rPr lang="ja-JP" altLang="en-US" sz="1800" b="0" i="0" u="none" strike="noStrike" baseline="0" dirty="0">
                <a:solidFill>
                  <a:srgbClr val="000000"/>
                </a:solidFill>
                <a:latin typeface="游明朝" panose="02020400000000000000" pitchFamily="18" charset="-128"/>
                <a:ea typeface="游明朝" panose="02020400000000000000" pitchFamily="18" charset="-128"/>
              </a:rPr>
              <a:t>萬里</a:t>
            </a:r>
          </a:p>
          <a:p>
            <a:pPr algn="just"/>
            <a:r>
              <a:rPr lang="en-US" altLang="ja-JP" sz="1800" b="0" i="0" u="none" strike="noStrike" baseline="0" dirty="0">
                <a:solidFill>
                  <a:srgbClr val="FF0000"/>
                </a:solidFill>
                <a:latin typeface="游明朝" panose="02020400000000000000" pitchFamily="18" charset="-128"/>
                <a:ea typeface="游明朝" panose="02020400000000000000" pitchFamily="18" charset="-128"/>
              </a:rPr>
              <a:t>(28)</a:t>
            </a:r>
            <a:r>
              <a:rPr lang="ja-JP" altLang="en-US" sz="1800" b="0" i="0" u="none" strike="noStrike" baseline="0" dirty="0">
                <a:solidFill>
                  <a:srgbClr val="FFFFFF"/>
                </a:solidFill>
                <a:latin typeface="游明朝" panose="02020400000000000000" pitchFamily="18" charset="-128"/>
                <a:ea typeface="游明朝" panose="02020400000000000000" pitchFamily="18" charset="-128"/>
              </a:rPr>
              <a:t>　</a:t>
            </a:r>
            <a:r>
              <a:rPr lang="en-US" altLang="ja-JP" sz="1800" b="0" i="0" u="none" strike="noStrike" baseline="0" dirty="0">
                <a:solidFill>
                  <a:srgbClr val="000000"/>
                </a:solidFill>
                <a:latin typeface="游明朝" panose="02020400000000000000" pitchFamily="18" charset="-128"/>
                <a:ea typeface="游明朝" panose="02020400000000000000" pitchFamily="18" charset="-128"/>
              </a:rPr>
              <a:t>0824</a:t>
            </a:r>
            <a:r>
              <a:rPr lang="ja-JP" altLang="en-US" sz="1800" b="0" i="0" u="none" strike="noStrike" baseline="0" dirty="0">
                <a:solidFill>
                  <a:srgbClr val="000000"/>
                </a:solidFill>
                <a:latin typeface="游明朝" panose="02020400000000000000" pitchFamily="18" charset="-128"/>
                <a:ea typeface="游明朝" panose="02020400000000000000" pitchFamily="18" charset="-128"/>
              </a:rPr>
              <a:t>白帝・</a:t>
            </a:r>
            <a:r>
              <a:rPr lang="en-US" altLang="ja-JP" sz="1800" b="0" i="0" u="none" strike="noStrike" baseline="0" dirty="0">
                <a:solidFill>
                  <a:srgbClr val="000000"/>
                </a:solidFill>
                <a:latin typeface="游明朝" panose="02020400000000000000" pitchFamily="18" charset="-128"/>
                <a:ea typeface="游明朝" panose="02020400000000000000" pitchFamily="18" charset="-128"/>
              </a:rPr>
              <a:t>0137</a:t>
            </a:r>
            <a:r>
              <a:rPr lang="ja-JP" altLang="en-US" sz="1800" b="0" i="0" u="none" strike="noStrike" baseline="0" dirty="0">
                <a:solidFill>
                  <a:srgbClr val="000000"/>
                </a:solidFill>
                <a:latin typeface="游明朝" panose="02020400000000000000" pitchFamily="18" charset="-128"/>
                <a:ea typeface="游明朝" panose="02020400000000000000" pitchFamily="18" charset="-128"/>
              </a:rPr>
              <a:t>乾坤</a:t>
            </a:r>
          </a:p>
          <a:p>
            <a:pPr algn="just"/>
            <a:r>
              <a:rPr lang="en-US" altLang="zh-TW" sz="1800" b="0" i="0" u="none" strike="noStrike" baseline="0" dirty="0">
                <a:solidFill>
                  <a:srgbClr val="FF0000"/>
                </a:solidFill>
                <a:latin typeface="游明朝" panose="02020400000000000000" pitchFamily="18" charset="-128"/>
                <a:ea typeface="游明朝" panose="02020400000000000000" pitchFamily="18" charset="-128"/>
              </a:rPr>
              <a:t>(27)</a:t>
            </a:r>
            <a:r>
              <a:rPr lang="zh-TW" altLang="en-US" sz="1800" b="0" i="0" u="none" strike="noStrike" baseline="0" dirty="0">
                <a:solidFill>
                  <a:srgbClr val="FFFFFF"/>
                </a:solidFill>
                <a:latin typeface="游明朝" panose="02020400000000000000" pitchFamily="18" charset="-128"/>
                <a:ea typeface="游明朝" panose="02020400000000000000" pitchFamily="18" charset="-128"/>
              </a:rPr>
              <a:t>　</a:t>
            </a:r>
            <a:r>
              <a:rPr lang="en-US" altLang="zh-TW" sz="1800" b="0" i="0" u="none" strike="noStrike" baseline="0" dirty="0">
                <a:solidFill>
                  <a:srgbClr val="000000"/>
                </a:solidFill>
                <a:latin typeface="游明朝" panose="02020400000000000000" pitchFamily="18" charset="-128"/>
                <a:ea typeface="游明朝" panose="02020400000000000000" pitchFamily="18" charset="-128"/>
              </a:rPr>
              <a:t>0116</a:t>
            </a:r>
            <a:r>
              <a:rPr lang="zh-TW" altLang="en-US" sz="1800" b="0" i="0" u="none" strike="noStrike" baseline="0" dirty="0">
                <a:solidFill>
                  <a:srgbClr val="000000"/>
                </a:solidFill>
                <a:latin typeface="游明朝" panose="02020400000000000000" pitchFamily="18" charset="-128"/>
                <a:ea typeface="游明朝" panose="02020400000000000000" pitchFamily="18" charset="-128"/>
              </a:rPr>
              <a:t>風塵</a:t>
            </a:r>
          </a:p>
          <a:p>
            <a:pPr algn="just"/>
            <a:r>
              <a:rPr lang="en-US" altLang="zh-TW" sz="1800" b="0" i="0" u="none" strike="noStrike" baseline="0" dirty="0">
                <a:solidFill>
                  <a:srgbClr val="FF0000"/>
                </a:solidFill>
                <a:latin typeface="游明朝" panose="02020400000000000000" pitchFamily="18" charset="-128"/>
                <a:ea typeface="游明朝" panose="02020400000000000000" pitchFamily="18" charset="-128"/>
              </a:rPr>
              <a:t>(24)</a:t>
            </a:r>
            <a:r>
              <a:rPr lang="zh-TW" altLang="en-US" sz="1800" b="0" i="0" u="none" strike="noStrike" baseline="0" dirty="0">
                <a:solidFill>
                  <a:srgbClr val="FFFFFF"/>
                </a:solidFill>
                <a:latin typeface="游明朝" panose="02020400000000000000" pitchFamily="18" charset="-128"/>
                <a:ea typeface="游明朝" panose="02020400000000000000" pitchFamily="18" charset="-128"/>
              </a:rPr>
              <a:t>　</a:t>
            </a:r>
            <a:r>
              <a:rPr lang="en-US" altLang="zh-TW" sz="1800" b="0" i="0" u="none" strike="noStrike" baseline="0" dirty="0">
                <a:solidFill>
                  <a:srgbClr val="000000"/>
                </a:solidFill>
                <a:latin typeface="游明朝" panose="02020400000000000000" pitchFamily="18" charset="-128"/>
                <a:ea typeface="游明朝" panose="02020400000000000000" pitchFamily="18" charset="-128"/>
              </a:rPr>
              <a:t>0761</a:t>
            </a:r>
            <a:r>
              <a:rPr lang="zh-TW" altLang="en-US" sz="1800" b="0" i="0" u="none" strike="noStrike" baseline="0" dirty="0">
                <a:solidFill>
                  <a:srgbClr val="000000"/>
                </a:solidFill>
                <a:latin typeface="游明朝" panose="02020400000000000000" pitchFamily="18" charset="-128"/>
                <a:ea typeface="游明朝" panose="02020400000000000000" pitchFamily="18" charset="-128"/>
              </a:rPr>
              <a:t>巫峽</a:t>
            </a:r>
          </a:p>
          <a:p>
            <a:pPr algn="just"/>
            <a:r>
              <a:rPr lang="en-US" altLang="ja-JP" sz="1800" b="0" i="0" u="none" strike="noStrike" baseline="0" dirty="0">
                <a:solidFill>
                  <a:srgbClr val="FF0000"/>
                </a:solidFill>
                <a:latin typeface="游明朝" panose="02020400000000000000" pitchFamily="18" charset="-128"/>
                <a:ea typeface="游明朝" panose="02020400000000000000" pitchFamily="18" charset="-128"/>
              </a:rPr>
              <a:t>(21)</a:t>
            </a:r>
            <a:r>
              <a:rPr lang="ja-JP" altLang="en-US" sz="1800" b="0" i="0" u="none" strike="noStrike" baseline="0" dirty="0">
                <a:solidFill>
                  <a:srgbClr val="FFFFFF"/>
                </a:solidFill>
                <a:latin typeface="游明朝" panose="02020400000000000000" pitchFamily="18" charset="-128"/>
                <a:ea typeface="游明朝" panose="02020400000000000000" pitchFamily="18" charset="-128"/>
              </a:rPr>
              <a:t>　</a:t>
            </a:r>
            <a:r>
              <a:rPr lang="en-US" altLang="ja-JP" sz="1800" b="0" i="0" u="none" strike="noStrike" baseline="0" dirty="0">
                <a:solidFill>
                  <a:srgbClr val="000000"/>
                </a:solidFill>
                <a:latin typeface="游明朝" panose="02020400000000000000" pitchFamily="18" charset="-128"/>
                <a:ea typeface="游明朝" panose="02020400000000000000" pitchFamily="18" charset="-128"/>
              </a:rPr>
              <a:t>0253</a:t>
            </a:r>
            <a:r>
              <a:rPr lang="ja-JP" altLang="en-US" sz="1800" b="0" i="0" u="none" strike="noStrike" baseline="0" dirty="0">
                <a:solidFill>
                  <a:srgbClr val="000000"/>
                </a:solidFill>
                <a:latin typeface="游明朝" panose="02020400000000000000" pitchFamily="18" charset="-128"/>
                <a:ea typeface="游明朝" panose="02020400000000000000" pitchFamily="18" charset="-128"/>
              </a:rPr>
              <a:t>朝廷・</a:t>
            </a:r>
            <a:r>
              <a:rPr lang="en-US" altLang="ja-JP" sz="1800" b="0" i="0" u="none" strike="noStrike" baseline="0" dirty="0">
                <a:solidFill>
                  <a:srgbClr val="000000"/>
                </a:solidFill>
                <a:latin typeface="游明朝" panose="02020400000000000000" pitchFamily="18" charset="-128"/>
                <a:ea typeface="游明朝" panose="02020400000000000000" pitchFamily="18" charset="-128"/>
              </a:rPr>
              <a:t>0432</a:t>
            </a:r>
            <a:r>
              <a:rPr lang="ja-JP" altLang="en-US" sz="1800" b="0" i="0" u="none" strike="noStrike" baseline="0" dirty="0">
                <a:solidFill>
                  <a:srgbClr val="000000"/>
                </a:solidFill>
                <a:latin typeface="游明朝" panose="02020400000000000000" pitchFamily="18" charset="-128"/>
                <a:ea typeface="游明朝" panose="02020400000000000000" pitchFamily="18" charset="-128"/>
              </a:rPr>
              <a:t>何處</a:t>
            </a:r>
          </a:p>
          <a:p>
            <a:pPr algn="just"/>
            <a:r>
              <a:rPr lang="en-US" altLang="ja-JP" sz="1800" b="0" i="0" u="none" strike="noStrike" baseline="0" dirty="0">
                <a:solidFill>
                  <a:srgbClr val="FF0000"/>
                </a:solidFill>
                <a:latin typeface="游明朝" panose="02020400000000000000" pitchFamily="18" charset="-128"/>
                <a:ea typeface="游明朝" panose="02020400000000000000" pitchFamily="18" charset="-128"/>
              </a:rPr>
              <a:t>(20)</a:t>
            </a:r>
            <a:r>
              <a:rPr lang="ja-JP" altLang="en-US" sz="1800" b="0" i="0" u="none" strike="noStrike" baseline="0" dirty="0">
                <a:solidFill>
                  <a:srgbClr val="FFFFFF"/>
                </a:solidFill>
                <a:latin typeface="游明朝" panose="02020400000000000000" pitchFamily="18" charset="-128"/>
                <a:ea typeface="游明朝" panose="02020400000000000000" pitchFamily="18" charset="-128"/>
              </a:rPr>
              <a:t>　</a:t>
            </a:r>
            <a:r>
              <a:rPr lang="en-US" altLang="ja-JP" sz="1800" b="0" i="0" u="none" strike="noStrike" baseline="0" dirty="0">
                <a:solidFill>
                  <a:srgbClr val="000000"/>
                </a:solidFill>
                <a:latin typeface="游明朝" panose="02020400000000000000" pitchFamily="18" charset="-128"/>
                <a:ea typeface="游明朝" panose="02020400000000000000" pitchFamily="18" charset="-128"/>
              </a:rPr>
              <a:t>0043</a:t>
            </a:r>
            <a:r>
              <a:rPr lang="ja-JP" altLang="en-US" sz="1800" b="0" i="0" u="none" strike="noStrike" baseline="0" dirty="0">
                <a:solidFill>
                  <a:srgbClr val="000000"/>
                </a:solidFill>
                <a:latin typeface="游明朝" panose="02020400000000000000" pitchFamily="18" charset="-128"/>
                <a:ea typeface="游明朝" panose="02020400000000000000" pitchFamily="18" charset="-128"/>
              </a:rPr>
              <a:t>江湖・</a:t>
            </a:r>
            <a:r>
              <a:rPr lang="en-US" altLang="ja-JP" sz="1800" b="0" i="0" u="none" strike="noStrike" baseline="0" dirty="0">
                <a:solidFill>
                  <a:srgbClr val="000000"/>
                </a:solidFill>
                <a:latin typeface="游明朝" panose="02020400000000000000" pitchFamily="18" charset="-128"/>
                <a:ea typeface="游明朝" panose="02020400000000000000" pitchFamily="18" charset="-128"/>
              </a:rPr>
              <a:t>0542</a:t>
            </a:r>
            <a:r>
              <a:rPr lang="ja-JP" altLang="en-US" sz="1800" b="0" i="0" u="none" strike="noStrike" baseline="0" dirty="0">
                <a:solidFill>
                  <a:srgbClr val="000000"/>
                </a:solidFill>
                <a:latin typeface="游明朝" panose="02020400000000000000" pitchFamily="18" charset="-128"/>
                <a:ea typeface="游明朝" panose="02020400000000000000" pitchFamily="18" charset="-128"/>
              </a:rPr>
              <a:t>干戈</a:t>
            </a:r>
          </a:p>
          <a:p>
            <a:pPr algn="just"/>
            <a:r>
              <a:rPr lang="en-US" altLang="ja-JP" sz="1800" b="0" i="0" u="none" strike="noStrike" baseline="0" dirty="0">
                <a:solidFill>
                  <a:srgbClr val="FF0000"/>
                </a:solidFill>
                <a:latin typeface="游明朝" panose="02020400000000000000" pitchFamily="18" charset="-128"/>
                <a:ea typeface="游明朝" panose="02020400000000000000" pitchFamily="18" charset="-128"/>
              </a:rPr>
              <a:t>(19)</a:t>
            </a:r>
            <a:r>
              <a:rPr lang="ja-JP" altLang="en-US" sz="1800" b="0" i="0" u="none" strike="noStrike" baseline="0" dirty="0">
                <a:solidFill>
                  <a:srgbClr val="FFFFFF"/>
                </a:solidFill>
                <a:latin typeface="游明朝" panose="02020400000000000000" pitchFamily="18" charset="-128"/>
                <a:ea typeface="游明朝" panose="02020400000000000000" pitchFamily="18" charset="-128"/>
              </a:rPr>
              <a:t>　</a:t>
            </a:r>
            <a:r>
              <a:rPr lang="en-US" altLang="ja-JP" sz="1800" b="0" i="0" u="none" strike="noStrike" baseline="0" dirty="0">
                <a:solidFill>
                  <a:srgbClr val="000000"/>
                </a:solidFill>
                <a:latin typeface="游明朝" panose="02020400000000000000" pitchFamily="18" charset="-128"/>
                <a:ea typeface="游明朝" panose="02020400000000000000" pitchFamily="18" charset="-128"/>
              </a:rPr>
              <a:t>0144</a:t>
            </a:r>
            <a:r>
              <a:rPr lang="ja-JP" altLang="en-US" sz="1800" b="0" i="0" u="none" strike="noStrike" baseline="0" dirty="0">
                <a:solidFill>
                  <a:srgbClr val="000000"/>
                </a:solidFill>
                <a:latin typeface="游明朝" panose="02020400000000000000" pitchFamily="18" charset="-128"/>
                <a:ea typeface="游明朝" panose="02020400000000000000" pitchFamily="18" charset="-128"/>
              </a:rPr>
              <a:t>今日・</a:t>
            </a:r>
            <a:r>
              <a:rPr lang="en-US" altLang="ja-JP" sz="1800" b="0" i="0" u="none" strike="noStrike" baseline="0" dirty="0">
                <a:solidFill>
                  <a:srgbClr val="000000"/>
                </a:solidFill>
                <a:latin typeface="游明朝" panose="02020400000000000000" pitchFamily="18" charset="-128"/>
                <a:ea typeface="游明朝" panose="02020400000000000000" pitchFamily="18" charset="-128"/>
              </a:rPr>
              <a:t>0080</a:t>
            </a:r>
            <a:r>
              <a:rPr lang="ja-JP" altLang="en-US" sz="1800" b="0" i="0" u="none" strike="noStrike" baseline="0" dirty="0">
                <a:solidFill>
                  <a:srgbClr val="000000"/>
                </a:solidFill>
                <a:latin typeface="游明朝" panose="02020400000000000000" pitchFamily="18" charset="-128"/>
                <a:ea typeface="游明朝" panose="02020400000000000000" pitchFamily="18" charset="-128"/>
              </a:rPr>
              <a:t>白頭</a:t>
            </a:r>
          </a:p>
          <a:p>
            <a:pPr algn="just"/>
            <a:r>
              <a:rPr lang="en-US" altLang="ja-JP" sz="1800" b="0" i="0" u="none" strike="noStrike" baseline="0" dirty="0">
                <a:solidFill>
                  <a:srgbClr val="FF0000"/>
                </a:solidFill>
                <a:latin typeface="游明朝" panose="02020400000000000000" pitchFamily="18" charset="-128"/>
                <a:ea typeface="游明朝" panose="02020400000000000000" pitchFamily="18" charset="-128"/>
              </a:rPr>
              <a:t>(18)</a:t>
            </a:r>
            <a:r>
              <a:rPr lang="ja-JP" altLang="en-US" sz="1800" b="0" i="0" u="none" strike="noStrike" baseline="0" dirty="0">
                <a:solidFill>
                  <a:srgbClr val="FFFFFF"/>
                </a:solidFill>
                <a:latin typeface="游明朝" panose="02020400000000000000" pitchFamily="18" charset="-128"/>
                <a:ea typeface="游明朝" panose="02020400000000000000" pitchFamily="18" charset="-128"/>
              </a:rPr>
              <a:t>　</a:t>
            </a:r>
            <a:r>
              <a:rPr lang="en-US" altLang="ja-JP" sz="1800" b="0" i="0" u="none" strike="noStrike" baseline="0" dirty="0">
                <a:solidFill>
                  <a:srgbClr val="000000"/>
                </a:solidFill>
                <a:latin typeface="游明朝" panose="02020400000000000000" pitchFamily="18" charset="-128"/>
                <a:ea typeface="游明朝" panose="02020400000000000000" pitchFamily="18" charset="-128"/>
              </a:rPr>
              <a:t>0085</a:t>
            </a:r>
            <a:r>
              <a:rPr lang="ja-JP" altLang="en-US" sz="1800" b="0" i="0" u="none" strike="noStrike" baseline="0" dirty="0">
                <a:solidFill>
                  <a:srgbClr val="000000"/>
                </a:solidFill>
                <a:latin typeface="游明朝" panose="02020400000000000000" pitchFamily="18" charset="-128"/>
                <a:ea typeface="游明朝" panose="02020400000000000000" pitchFamily="18" charset="-128"/>
              </a:rPr>
              <a:t>文章・</a:t>
            </a:r>
            <a:r>
              <a:rPr lang="en-US" altLang="ja-JP" sz="1800" b="0" i="0" u="none" strike="noStrike" baseline="0" dirty="0">
                <a:solidFill>
                  <a:srgbClr val="000000"/>
                </a:solidFill>
                <a:latin typeface="游明朝" panose="02020400000000000000" pitchFamily="18" charset="-128"/>
                <a:ea typeface="游明朝" panose="02020400000000000000" pitchFamily="18" charset="-128"/>
              </a:rPr>
              <a:t>0147</a:t>
            </a:r>
            <a:r>
              <a:rPr lang="ja-JP" altLang="en-US" sz="1800" b="0" i="0" u="none" strike="noStrike" baseline="0" dirty="0">
                <a:solidFill>
                  <a:srgbClr val="000000"/>
                </a:solidFill>
                <a:latin typeface="游明朝" panose="02020400000000000000" pitchFamily="18" charset="-128"/>
                <a:ea typeface="游明朝" panose="02020400000000000000" pitchFamily="18" charset="-128"/>
              </a:rPr>
              <a:t>故人・</a:t>
            </a:r>
            <a:r>
              <a:rPr lang="en-US" altLang="ja-JP" sz="1800" b="0" i="0" u="none" strike="noStrike" baseline="0" dirty="0">
                <a:solidFill>
                  <a:srgbClr val="000000"/>
                </a:solidFill>
                <a:latin typeface="游明朝" panose="02020400000000000000" pitchFamily="18" charset="-128"/>
                <a:ea typeface="游明朝" panose="02020400000000000000" pitchFamily="18" charset="-128"/>
              </a:rPr>
              <a:t>0437</a:t>
            </a:r>
            <a:r>
              <a:rPr lang="ja-JP" altLang="en-US" sz="1800" b="0" i="0" u="none" strike="noStrike" baseline="0" dirty="0">
                <a:solidFill>
                  <a:srgbClr val="000000"/>
                </a:solidFill>
                <a:latin typeface="游明朝" panose="02020400000000000000" pitchFamily="18" charset="-128"/>
                <a:ea typeface="游明朝" panose="02020400000000000000" pitchFamily="18" charset="-128"/>
              </a:rPr>
              <a:t>白日・</a:t>
            </a:r>
            <a:r>
              <a:rPr lang="en-US" altLang="ja-JP" sz="1800" b="0" i="0" u="none" strike="noStrike" baseline="0" dirty="0">
                <a:solidFill>
                  <a:srgbClr val="000000"/>
                </a:solidFill>
                <a:latin typeface="游明朝" panose="02020400000000000000" pitchFamily="18" charset="-128"/>
                <a:ea typeface="游明朝" panose="02020400000000000000" pitchFamily="18" charset="-128"/>
              </a:rPr>
              <a:t>0215</a:t>
            </a:r>
            <a:r>
              <a:rPr lang="ja-JP" altLang="en-US" sz="1800" b="0" i="0" u="none" strike="noStrike" baseline="0" dirty="0">
                <a:solidFill>
                  <a:srgbClr val="000000"/>
                </a:solidFill>
                <a:latin typeface="游明朝" panose="02020400000000000000" pitchFamily="18" charset="-128"/>
                <a:ea typeface="游明朝" panose="02020400000000000000" pitchFamily="18" charset="-128"/>
              </a:rPr>
              <a:t>天地・</a:t>
            </a:r>
            <a:r>
              <a:rPr lang="en-US" altLang="ja-JP" sz="1800" b="0" i="0" u="none" strike="noStrike" baseline="0" dirty="0">
                <a:solidFill>
                  <a:srgbClr val="000000"/>
                </a:solidFill>
                <a:latin typeface="游明朝" panose="02020400000000000000" pitchFamily="18" charset="-128"/>
                <a:ea typeface="游明朝" panose="02020400000000000000" pitchFamily="18" charset="-128"/>
              </a:rPr>
              <a:t>0111</a:t>
            </a:r>
            <a:r>
              <a:rPr lang="ja-JP" altLang="en-US" sz="1800" b="0" i="0" u="none" strike="noStrike" baseline="0" dirty="0">
                <a:solidFill>
                  <a:srgbClr val="000000"/>
                </a:solidFill>
                <a:latin typeface="游明朝" panose="02020400000000000000" pitchFamily="18" charset="-128"/>
                <a:ea typeface="游明朝" panose="02020400000000000000" pitchFamily="18" charset="-128"/>
              </a:rPr>
              <a:t>白髪・</a:t>
            </a:r>
            <a:r>
              <a:rPr lang="en-US" altLang="ja-JP" sz="1800" b="0" i="0" u="none" strike="noStrike" baseline="0" dirty="0">
                <a:solidFill>
                  <a:srgbClr val="000000"/>
                </a:solidFill>
                <a:latin typeface="游明朝" panose="02020400000000000000" pitchFamily="18" charset="-128"/>
                <a:ea typeface="游明朝" panose="02020400000000000000" pitchFamily="18" charset="-128"/>
              </a:rPr>
              <a:t>0616</a:t>
            </a:r>
            <a:r>
              <a:rPr lang="ja-JP" altLang="en-US" sz="1800" b="0" i="0" u="none" strike="noStrike" baseline="0" dirty="0">
                <a:solidFill>
                  <a:srgbClr val="000000"/>
                </a:solidFill>
                <a:latin typeface="游明朝" panose="02020400000000000000" pitchFamily="18" charset="-128"/>
                <a:ea typeface="游明朝" panose="02020400000000000000" pitchFamily="18" charset="-128"/>
              </a:rPr>
              <a:t>江漢・</a:t>
            </a:r>
            <a:r>
              <a:rPr lang="en-US" altLang="ja-JP" sz="1800" b="0" i="0" u="none" strike="noStrike" baseline="0" dirty="0">
                <a:solidFill>
                  <a:srgbClr val="000000"/>
                </a:solidFill>
                <a:latin typeface="游明朝" panose="02020400000000000000" pitchFamily="18" charset="-128"/>
                <a:ea typeface="游明朝" panose="02020400000000000000" pitchFamily="18" charset="-128"/>
              </a:rPr>
              <a:t>0119</a:t>
            </a:r>
            <a:r>
              <a:rPr lang="ja-JP" altLang="en-US" sz="1800" b="0" i="0" u="none" strike="noStrike" baseline="0" dirty="0">
                <a:solidFill>
                  <a:srgbClr val="000000"/>
                </a:solidFill>
                <a:latin typeface="游明朝" panose="02020400000000000000" pitchFamily="18" charset="-128"/>
                <a:ea typeface="游明朝" panose="02020400000000000000" pitchFamily="18" charset="-128"/>
              </a:rPr>
              <a:t>落日・</a:t>
            </a:r>
            <a:r>
              <a:rPr lang="en-US" altLang="ja-JP" sz="1800" b="0" i="0" u="none" strike="noStrike" baseline="0" dirty="0">
                <a:solidFill>
                  <a:srgbClr val="000000"/>
                </a:solidFill>
                <a:latin typeface="游明朝" panose="02020400000000000000" pitchFamily="18" charset="-128"/>
                <a:ea typeface="游明朝" panose="02020400000000000000" pitchFamily="18" charset="-128"/>
              </a:rPr>
              <a:t>0239</a:t>
            </a:r>
            <a:r>
              <a:rPr lang="ja-JP" altLang="en-US" sz="1800" b="0" i="0" u="none" strike="noStrike" baseline="0" dirty="0">
                <a:solidFill>
                  <a:srgbClr val="000000"/>
                </a:solidFill>
                <a:latin typeface="游明朝" panose="02020400000000000000" pitchFamily="18" charset="-128"/>
                <a:ea typeface="游明朝" panose="02020400000000000000" pitchFamily="18" charset="-128"/>
              </a:rPr>
              <a:t>蛟龍</a:t>
            </a:r>
          </a:p>
        </p:txBody>
      </p:sp>
    </p:spTree>
    <p:extLst>
      <p:ext uri="{BB962C8B-B14F-4D97-AF65-F5344CB8AC3E}">
        <p14:creationId xmlns:p14="http://schemas.microsoft.com/office/powerpoint/2010/main" val="3308458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E51E0F-758F-3460-345B-55C55C23D4C8}"/>
              </a:ext>
            </a:extLst>
          </p:cNvPr>
          <p:cNvSpPr>
            <a:spLocks noGrp="1"/>
          </p:cNvSpPr>
          <p:nvPr>
            <p:ph type="title"/>
          </p:nvPr>
        </p:nvSpPr>
        <p:spPr>
          <a:xfrm>
            <a:off x="8327216" y="2278970"/>
            <a:ext cx="3974052" cy="1507067"/>
          </a:xfrm>
        </p:spPr>
        <p:txBody>
          <a:bodyPr>
            <a:normAutofit/>
          </a:bodyPr>
          <a:lstStyle/>
          <a:p>
            <a:r>
              <a:rPr kumimoji="1" lang="ja-JP" altLang="en-US" sz="2400" dirty="0"/>
              <a:t>対となる対偶素から、杜甫の文学観を考えるヒントになるかもしれない。</a:t>
            </a:r>
          </a:p>
        </p:txBody>
      </p:sp>
      <p:sp>
        <p:nvSpPr>
          <p:cNvPr id="3" name="コンテンツ プレースホルダー 2">
            <a:extLst>
              <a:ext uri="{FF2B5EF4-FFF2-40B4-BE49-F238E27FC236}">
                <a16:creationId xmlns:a16="http://schemas.microsoft.com/office/drawing/2014/main" id="{56D18137-B639-C9EE-6D80-52D44F64B445}"/>
              </a:ext>
            </a:extLst>
          </p:cNvPr>
          <p:cNvSpPr>
            <a:spLocks noGrp="1"/>
          </p:cNvSpPr>
          <p:nvPr>
            <p:ph idx="1"/>
          </p:nvPr>
        </p:nvSpPr>
        <p:spPr>
          <a:xfrm>
            <a:off x="1546853" y="331080"/>
            <a:ext cx="3197675" cy="532521"/>
          </a:xfrm>
        </p:spPr>
        <p:txBody>
          <a:bodyPr/>
          <a:lstStyle/>
          <a:p>
            <a:pPr marL="0" indent="0">
              <a:buNone/>
            </a:pPr>
            <a:r>
              <a:rPr kumimoji="1" lang="ja-JP" altLang="en-US" dirty="0"/>
              <a:t>「文章」を見てみる</a:t>
            </a:r>
          </a:p>
        </p:txBody>
      </p:sp>
      <p:graphicFrame>
        <p:nvGraphicFramePr>
          <p:cNvPr id="4" name="表 3">
            <a:extLst>
              <a:ext uri="{FF2B5EF4-FFF2-40B4-BE49-F238E27FC236}">
                <a16:creationId xmlns:a16="http://schemas.microsoft.com/office/drawing/2014/main" id="{A9E0FE4B-1252-39F3-B5E6-2589E82AEF5C}"/>
              </a:ext>
            </a:extLst>
          </p:cNvPr>
          <p:cNvGraphicFramePr>
            <a:graphicFrameLocks noGrp="1"/>
          </p:cNvGraphicFramePr>
          <p:nvPr>
            <p:extLst>
              <p:ext uri="{D42A27DB-BD31-4B8C-83A1-F6EECF244321}">
                <p14:modId xmlns:p14="http://schemas.microsoft.com/office/powerpoint/2010/main" val="2662899902"/>
              </p:ext>
            </p:extLst>
          </p:nvPr>
        </p:nvGraphicFramePr>
        <p:xfrm>
          <a:off x="127838" y="863600"/>
          <a:ext cx="7972370" cy="5502690"/>
        </p:xfrm>
        <a:graphic>
          <a:graphicData uri="http://schemas.openxmlformats.org/drawingml/2006/table">
            <a:tbl>
              <a:tblPr>
                <a:tableStyleId>{5C22544A-7EE6-4342-B048-85BDC9FD1C3A}</a:tableStyleId>
              </a:tblPr>
              <a:tblGrid>
                <a:gridCol w="797237">
                  <a:extLst>
                    <a:ext uri="{9D8B030D-6E8A-4147-A177-3AD203B41FA5}">
                      <a16:colId xmlns:a16="http://schemas.microsoft.com/office/drawing/2014/main" val="1830663042"/>
                    </a:ext>
                  </a:extLst>
                </a:gridCol>
                <a:gridCol w="797237">
                  <a:extLst>
                    <a:ext uri="{9D8B030D-6E8A-4147-A177-3AD203B41FA5}">
                      <a16:colId xmlns:a16="http://schemas.microsoft.com/office/drawing/2014/main" val="3833505368"/>
                    </a:ext>
                  </a:extLst>
                </a:gridCol>
                <a:gridCol w="797237">
                  <a:extLst>
                    <a:ext uri="{9D8B030D-6E8A-4147-A177-3AD203B41FA5}">
                      <a16:colId xmlns:a16="http://schemas.microsoft.com/office/drawing/2014/main" val="2908134883"/>
                    </a:ext>
                  </a:extLst>
                </a:gridCol>
                <a:gridCol w="797237">
                  <a:extLst>
                    <a:ext uri="{9D8B030D-6E8A-4147-A177-3AD203B41FA5}">
                      <a16:colId xmlns:a16="http://schemas.microsoft.com/office/drawing/2014/main" val="258251491"/>
                    </a:ext>
                  </a:extLst>
                </a:gridCol>
                <a:gridCol w="797237">
                  <a:extLst>
                    <a:ext uri="{9D8B030D-6E8A-4147-A177-3AD203B41FA5}">
                      <a16:colId xmlns:a16="http://schemas.microsoft.com/office/drawing/2014/main" val="3194375434"/>
                    </a:ext>
                  </a:extLst>
                </a:gridCol>
                <a:gridCol w="797237">
                  <a:extLst>
                    <a:ext uri="{9D8B030D-6E8A-4147-A177-3AD203B41FA5}">
                      <a16:colId xmlns:a16="http://schemas.microsoft.com/office/drawing/2014/main" val="3360466535"/>
                    </a:ext>
                  </a:extLst>
                </a:gridCol>
                <a:gridCol w="797237">
                  <a:extLst>
                    <a:ext uri="{9D8B030D-6E8A-4147-A177-3AD203B41FA5}">
                      <a16:colId xmlns:a16="http://schemas.microsoft.com/office/drawing/2014/main" val="93776897"/>
                    </a:ext>
                  </a:extLst>
                </a:gridCol>
                <a:gridCol w="797237">
                  <a:extLst>
                    <a:ext uri="{9D8B030D-6E8A-4147-A177-3AD203B41FA5}">
                      <a16:colId xmlns:a16="http://schemas.microsoft.com/office/drawing/2014/main" val="1146027162"/>
                    </a:ext>
                  </a:extLst>
                </a:gridCol>
                <a:gridCol w="797237">
                  <a:extLst>
                    <a:ext uri="{9D8B030D-6E8A-4147-A177-3AD203B41FA5}">
                      <a16:colId xmlns:a16="http://schemas.microsoft.com/office/drawing/2014/main" val="3831164069"/>
                    </a:ext>
                  </a:extLst>
                </a:gridCol>
                <a:gridCol w="797237">
                  <a:extLst>
                    <a:ext uri="{9D8B030D-6E8A-4147-A177-3AD203B41FA5}">
                      <a16:colId xmlns:a16="http://schemas.microsoft.com/office/drawing/2014/main" val="3109694203"/>
                    </a:ext>
                  </a:extLst>
                </a:gridCol>
              </a:tblGrid>
              <a:tr h="305705">
                <a:tc>
                  <a:txBody>
                    <a:bodyPr/>
                    <a:lstStyle/>
                    <a:p>
                      <a:pPr algn="r" fontAlgn="b"/>
                      <a:r>
                        <a:rPr lang="en-US" altLang="ja-JP" sz="1000" u="none" strike="noStrike" dirty="0">
                          <a:effectLst/>
                        </a:rPr>
                        <a:t>293</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Wen Zhang</a:t>
                      </a:r>
                      <a:endParaRPr 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文章</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dirty="0">
                          <a:effectLst/>
                        </a:rPr>
                        <a:t>0085</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0066</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五排</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E5</a:t>
                      </a:r>
                      <a:r>
                        <a:rPr lang="ja-JP" altLang="en-US" sz="1000" u="none" strike="noStrike">
                          <a:effectLst/>
                        </a:rPr>
                        <a:t>下</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侯伯</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単</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extLst>
                  <a:ext uri="{0D108BD9-81ED-4DB2-BD59-A6C34878D82A}">
                    <a16:rowId xmlns:a16="http://schemas.microsoft.com/office/drawing/2014/main" val="2154282744"/>
                  </a:ext>
                </a:extLst>
              </a:tr>
              <a:tr h="305705">
                <a:tc>
                  <a:txBody>
                    <a:bodyPr/>
                    <a:lstStyle/>
                    <a:p>
                      <a:pPr algn="r" fontAlgn="b"/>
                      <a:r>
                        <a:rPr lang="en-US" altLang="ja-JP" sz="1000" u="none" strike="noStrike" dirty="0">
                          <a:effectLst/>
                        </a:rPr>
                        <a:t>294</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Wen Zhang</a:t>
                      </a:r>
                      <a:endParaRPr 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文章</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0085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0205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五律</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A5</a:t>
                      </a:r>
                      <a:r>
                        <a:rPr lang="ja-JP" altLang="en-US" sz="1000" u="none" strike="noStrike">
                          <a:effectLst/>
                        </a:rPr>
                        <a:t>下</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冠冕</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復</a:t>
                      </a:r>
                      <a:r>
                        <a:rPr lang="en-US" altLang="ja-JP" sz="1000" u="none" strike="noStrike">
                          <a:effectLst/>
                        </a:rPr>
                        <a:t>(2521)</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extLst>
                  <a:ext uri="{0D108BD9-81ED-4DB2-BD59-A6C34878D82A}">
                    <a16:rowId xmlns:a16="http://schemas.microsoft.com/office/drawing/2014/main" val="312098395"/>
                  </a:ext>
                </a:extLst>
              </a:tr>
              <a:tr h="305705">
                <a:tc>
                  <a:txBody>
                    <a:bodyPr/>
                    <a:lstStyle/>
                    <a:p>
                      <a:pPr algn="r" fontAlgn="b"/>
                      <a:r>
                        <a:rPr lang="en-US" altLang="ja-JP" sz="1000" u="none" strike="noStrike">
                          <a:effectLst/>
                        </a:rPr>
                        <a:t>295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dirty="0">
                          <a:effectLst/>
                        </a:rPr>
                        <a:t>Wen Zhang</a:t>
                      </a:r>
                      <a:endParaRPr 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文章</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0085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0305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五律</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C5</a:t>
                      </a:r>
                      <a:r>
                        <a:rPr lang="ja-JP" altLang="en-US" sz="1000" u="none" strike="noStrike">
                          <a:effectLst/>
                        </a:rPr>
                        <a:t>上</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魑魅</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単</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extLst>
                  <a:ext uri="{0D108BD9-81ED-4DB2-BD59-A6C34878D82A}">
                    <a16:rowId xmlns:a16="http://schemas.microsoft.com/office/drawing/2014/main" val="3836130827"/>
                  </a:ext>
                </a:extLst>
              </a:tr>
              <a:tr h="305705">
                <a:tc>
                  <a:txBody>
                    <a:bodyPr/>
                    <a:lstStyle/>
                    <a:p>
                      <a:pPr algn="r" fontAlgn="b"/>
                      <a:r>
                        <a:rPr lang="en-US" altLang="ja-JP" sz="1000" u="none" strike="noStrike">
                          <a:effectLst/>
                        </a:rPr>
                        <a:t>296</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dirty="0">
                          <a:effectLst/>
                        </a:rPr>
                        <a:t>Wen Zhang</a:t>
                      </a:r>
                      <a:endParaRPr 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文章</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0085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0344</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dirty="0">
                          <a:effectLst/>
                        </a:rPr>
                        <a:t>五排</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D5</a:t>
                      </a:r>
                      <a:r>
                        <a:rPr lang="ja-JP" altLang="en-US" sz="1000" u="none" strike="noStrike">
                          <a:effectLst/>
                        </a:rPr>
                        <a:t>上</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遷擢</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単</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extLst>
                  <a:ext uri="{0D108BD9-81ED-4DB2-BD59-A6C34878D82A}">
                    <a16:rowId xmlns:a16="http://schemas.microsoft.com/office/drawing/2014/main" val="2894384751"/>
                  </a:ext>
                </a:extLst>
              </a:tr>
              <a:tr h="305705">
                <a:tc>
                  <a:txBody>
                    <a:bodyPr/>
                    <a:lstStyle/>
                    <a:p>
                      <a:pPr algn="r" fontAlgn="b"/>
                      <a:r>
                        <a:rPr lang="en-US" altLang="ja-JP" sz="1000" u="none" strike="noStrike">
                          <a:effectLst/>
                        </a:rPr>
                        <a:t>297</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dirty="0">
                          <a:effectLst/>
                        </a:rPr>
                        <a:t>Wen Zhang</a:t>
                      </a:r>
                      <a:endParaRPr 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文章</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0085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0398</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七律</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B2</a:t>
                      </a:r>
                      <a:r>
                        <a:rPr lang="ja-JP" altLang="en-US" sz="1000" u="none" strike="noStrike">
                          <a:effectLst/>
                        </a:rPr>
                        <a:t>上</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車馬</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復</a:t>
                      </a:r>
                      <a:r>
                        <a:rPr lang="en-US" altLang="ja-JP" sz="1000" u="none" strike="noStrike">
                          <a:effectLst/>
                        </a:rPr>
                        <a:t>(0464)</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extLst>
                  <a:ext uri="{0D108BD9-81ED-4DB2-BD59-A6C34878D82A}">
                    <a16:rowId xmlns:a16="http://schemas.microsoft.com/office/drawing/2014/main" val="3683305269"/>
                  </a:ext>
                </a:extLst>
              </a:tr>
              <a:tr h="305705">
                <a:tc>
                  <a:txBody>
                    <a:bodyPr/>
                    <a:lstStyle/>
                    <a:p>
                      <a:pPr algn="r" fontAlgn="b"/>
                      <a:r>
                        <a:rPr lang="en-US" altLang="ja-JP" sz="1000" u="none" strike="noStrike">
                          <a:effectLst/>
                        </a:rPr>
                        <a:t>298</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dirty="0">
                          <a:effectLst/>
                        </a:rPr>
                        <a:t>Wen Zhang</a:t>
                      </a:r>
                      <a:endParaRPr 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文章</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0085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0543</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七絶</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A2</a:t>
                      </a:r>
                      <a:r>
                        <a:rPr lang="ja-JP" altLang="en-US" sz="1000" u="none" strike="noStrike">
                          <a:effectLst/>
                        </a:rPr>
                        <a:t>上</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健筆</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復</a:t>
                      </a:r>
                      <a:r>
                        <a:rPr lang="en-US" altLang="ja-JP" sz="1000" u="none" strike="noStrike">
                          <a:effectLst/>
                        </a:rPr>
                        <a:t>(0157)</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extLst>
                  <a:ext uri="{0D108BD9-81ED-4DB2-BD59-A6C34878D82A}">
                    <a16:rowId xmlns:a16="http://schemas.microsoft.com/office/drawing/2014/main" val="3102102744"/>
                  </a:ext>
                </a:extLst>
              </a:tr>
              <a:tr h="305705">
                <a:tc>
                  <a:txBody>
                    <a:bodyPr/>
                    <a:lstStyle/>
                    <a:p>
                      <a:pPr algn="r" fontAlgn="b"/>
                      <a:r>
                        <a:rPr lang="en-US" altLang="ja-JP" sz="1000" u="none" strike="noStrike">
                          <a:effectLst/>
                        </a:rPr>
                        <a:t>299</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Wen Zhang</a:t>
                      </a:r>
                      <a:endParaRPr 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dirty="0">
                          <a:effectLst/>
                        </a:rPr>
                        <a:t>文章</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0085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dirty="0">
                          <a:effectLst/>
                        </a:rPr>
                        <a:t>0795</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五排</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C5</a:t>
                      </a:r>
                      <a:r>
                        <a:rPr lang="ja-JP" altLang="en-US" sz="1000" u="none" strike="noStrike">
                          <a:effectLst/>
                        </a:rPr>
                        <a:t>下</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豪俊</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復</a:t>
                      </a:r>
                      <a:r>
                        <a:rPr lang="en-US" altLang="ja-JP" sz="1000" u="none" strike="noStrike">
                          <a:effectLst/>
                        </a:rPr>
                        <a:t>(2910)</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extLst>
                  <a:ext uri="{0D108BD9-81ED-4DB2-BD59-A6C34878D82A}">
                    <a16:rowId xmlns:a16="http://schemas.microsoft.com/office/drawing/2014/main" val="2653814523"/>
                  </a:ext>
                </a:extLst>
              </a:tr>
              <a:tr h="305705">
                <a:tc>
                  <a:txBody>
                    <a:bodyPr/>
                    <a:lstStyle/>
                    <a:p>
                      <a:pPr algn="r" fontAlgn="b"/>
                      <a:r>
                        <a:rPr lang="en-US" altLang="ja-JP" sz="1000" u="none" strike="noStrike">
                          <a:effectLst/>
                        </a:rPr>
                        <a:t>300</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Wen Zhang</a:t>
                      </a:r>
                      <a:endParaRPr 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dirty="0">
                          <a:effectLst/>
                        </a:rPr>
                        <a:t>文章</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0085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1155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五排</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m5</a:t>
                      </a:r>
                      <a:r>
                        <a:rPr lang="ja-JP" altLang="en-US" sz="1000" u="none" strike="noStrike">
                          <a:effectLst/>
                        </a:rPr>
                        <a:t>下</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鄭李</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単</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extLst>
                  <a:ext uri="{0D108BD9-81ED-4DB2-BD59-A6C34878D82A}">
                    <a16:rowId xmlns:a16="http://schemas.microsoft.com/office/drawing/2014/main" val="2460354710"/>
                  </a:ext>
                </a:extLst>
              </a:tr>
              <a:tr h="305705">
                <a:tc>
                  <a:txBody>
                    <a:bodyPr/>
                    <a:lstStyle/>
                    <a:p>
                      <a:pPr algn="r" fontAlgn="b"/>
                      <a:r>
                        <a:rPr lang="en-US" altLang="ja-JP" sz="1000" u="none" strike="noStrike">
                          <a:effectLst/>
                        </a:rPr>
                        <a:t>301</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Wen Zhang</a:t>
                      </a:r>
                      <a:endParaRPr 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dirty="0">
                          <a:effectLst/>
                        </a:rPr>
                        <a:t>文章</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0085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1305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五排</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a5</a:t>
                      </a:r>
                      <a:r>
                        <a:rPr lang="ja-JP" altLang="en-US" sz="1000" u="none" strike="noStrike">
                          <a:effectLst/>
                        </a:rPr>
                        <a:t>下</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丘壑</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単</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extLst>
                  <a:ext uri="{0D108BD9-81ED-4DB2-BD59-A6C34878D82A}">
                    <a16:rowId xmlns:a16="http://schemas.microsoft.com/office/drawing/2014/main" val="3764212750"/>
                  </a:ext>
                </a:extLst>
              </a:tr>
              <a:tr h="305705">
                <a:tc>
                  <a:txBody>
                    <a:bodyPr/>
                    <a:lstStyle/>
                    <a:p>
                      <a:pPr algn="r" fontAlgn="b"/>
                      <a:r>
                        <a:rPr lang="en-US" altLang="ja-JP" sz="1000" u="none" strike="noStrike">
                          <a:effectLst/>
                        </a:rPr>
                        <a:t>634</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Wen Zhang</a:t>
                      </a:r>
                      <a:endParaRPr 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文章</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0085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0245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七古</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B3</a:t>
                      </a:r>
                      <a:r>
                        <a:rPr lang="ja-JP" altLang="en-US" sz="1000" u="none" strike="noStrike">
                          <a:effectLst/>
                        </a:rPr>
                        <a:t>下</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骨肉</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復</a:t>
                      </a:r>
                      <a:r>
                        <a:rPr lang="en-US" altLang="ja-JP" sz="1000" u="none" strike="noStrike">
                          <a:effectLst/>
                        </a:rPr>
                        <a:t>(1622)</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extLst>
                  <a:ext uri="{0D108BD9-81ED-4DB2-BD59-A6C34878D82A}">
                    <a16:rowId xmlns:a16="http://schemas.microsoft.com/office/drawing/2014/main" val="3192716669"/>
                  </a:ext>
                </a:extLst>
              </a:tr>
              <a:tr h="305705">
                <a:tc>
                  <a:txBody>
                    <a:bodyPr/>
                    <a:lstStyle/>
                    <a:p>
                      <a:pPr algn="r" fontAlgn="b"/>
                      <a:r>
                        <a:rPr lang="en-US" altLang="ja-JP" sz="1000" u="none" strike="noStrike">
                          <a:effectLst/>
                        </a:rPr>
                        <a:t>635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Wen Zhang</a:t>
                      </a:r>
                      <a:endParaRPr 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文章</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dirty="0">
                          <a:effectLst/>
                        </a:rPr>
                        <a:t>0085</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0836</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五律</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C9</a:t>
                      </a:r>
                      <a:r>
                        <a:rPr lang="ja-JP" altLang="en-US" sz="1000" u="none" strike="noStrike">
                          <a:effectLst/>
                        </a:rPr>
                        <a:t>上</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老病</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復</a:t>
                      </a:r>
                      <a:r>
                        <a:rPr lang="en-US" altLang="ja-JP" sz="1000" u="none" strike="noStrike">
                          <a:effectLst/>
                        </a:rPr>
                        <a:t>(1012)</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extLst>
                  <a:ext uri="{0D108BD9-81ED-4DB2-BD59-A6C34878D82A}">
                    <a16:rowId xmlns:a16="http://schemas.microsoft.com/office/drawing/2014/main" val="9092057"/>
                  </a:ext>
                </a:extLst>
              </a:tr>
              <a:tr h="305705">
                <a:tc>
                  <a:txBody>
                    <a:bodyPr/>
                    <a:lstStyle/>
                    <a:p>
                      <a:pPr algn="r" fontAlgn="b"/>
                      <a:r>
                        <a:rPr lang="en-US" altLang="ja-JP" sz="1000" u="none" strike="noStrike">
                          <a:effectLst/>
                        </a:rPr>
                        <a:t>636</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Wen Zhang</a:t>
                      </a:r>
                      <a:endParaRPr 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文章</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dirty="0">
                          <a:effectLst/>
                        </a:rPr>
                        <a:t>0085</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0924</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五排</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I9</a:t>
                      </a:r>
                      <a:r>
                        <a:rPr lang="ja-JP" altLang="en-US" sz="1000" u="none" strike="noStrike">
                          <a:effectLst/>
                        </a:rPr>
                        <a:t>上</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禮樂</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単</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extLst>
                  <a:ext uri="{0D108BD9-81ED-4DB2-BD59-A6C34878D82A}">
                    <a16:rowId xmlns:a16="http://schemas.microsoft.com/office/drawing/2014/main" val="3378071360"/>
                  </a:ext>
                </a:extLst>
              </a:tr>
              <a:tr h="305705">
                <a:tc>
                  <a:txBody>
                    <a:bodyPr/>
                    <a:lstStyle/>
                    <a:p>
                      <a:pPr algn="r" fontAlgn="b"/>
                      <a:r>
                        <a:rPr lang="en-US" altLang="ja-JP" sz="1000" u="none" strike="noStrike">
                          <a:effectLst/>
                        </a:rPr>
                        <a:t>637</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Wen Zhang</a:t>
                      </a:r>
                      <a:endParaRPr 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文章</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0085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0949</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五古</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K5</a:t>
                      </a:r>
                      <a:r>
                        <a:rPr lang="ja-JP" altLang="en-US" sz="1000" u="none" strike="noStrike">
                          <a:effectLst/>
                        </a:rPr>
                        <a:t>上</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掾吏</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単</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extLst>
                  <a:ext uri="{0D108BD9-81ED-4DB2-BD59-A6C34878D82A}">
                    <a16:rowId xmlns:a16="http://schemas.microsoft.com/office/drawing/2014/main" val="1803562799"/>
                  </a:ext>
                </a:extLst>
              </a:tr>
              <a:tr h="305705">
                <a:tc>
                  <a:txBody>
                    <a:bodyPr/>
                    <a:lstStyle/>
                    <a:p>
                      <a:pPr algn="r" fontAlgn="b"/>
                      <a:r>
                        <a:rPr lang="en-US" altLang="ja-JP" sz="1000" u="none" strike="noStrike">
                          <a:effectLst/>
                        </a:rPr>
                        <a:t>638</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Wen Zhang</a:t>
                      </a:r>
                      <a:endParaRPr 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文章</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0085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0951</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五古</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P9</a:t>
                      </a:r>
                      <a:r>
                        <a:rPr lang="ja-JP" altLang="en-US" sz="1000" u="none" strike="noStrike">
                          <a:effectLst/>
                        </a:rPr>
                        <a:t>下</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君子</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復</a:t>
                      </a:r>
                      <a:r>
                        <a:rPr lang="en-US" altLang="ja-JP" sz="1000" u="none" strike="noStrike">
                          <a:effectLst/>
                        </a:rPr>
                        <a:t>(1875)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extLst>
                  <a:ext uri="{0D108BD9-81ED-4DB2-BD59-A6C34878D82A}">
                    <a16:rowId xmlns:a16="http://schemas.microsoft.com/office/drawing/2014/main" val="988205698"/>
                  </a:ext>
                </a:extLst>
              </a:tr>
              <a:tr h="305705">
                <a:tc>
                  <a:txBody>
                    <a:bodyPr/>
                    <a:lstStyle/>
                    <a:p>
                      <a:pPr algn="r" fontAlgn="b"/>
                      <a:r>
                        <a:rPr lang="en-US" altLang="ja-JP" sz="1000" u="none" strike="noStrike">
                          <a:effectLst/>
                        </a:rPr>
                        <a:t>641</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Wen Zhang</a:t>
                      </a:r>
                      <a:endParaRPr 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文章</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0085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1267</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五古</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H9</a:t>
                      </a:r>
                      <a:r>
                        <a:rPr lang="ja-JP" altLang="en-US" sz="1000" u="none" strike="noStrike">
                          <a:effectLst/>
                        </a:rPr>
                        <a:t>上</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經術</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復</a:t>
                      </a:r>
                      <a:r>
                        <a:rPr lang="en-US" altLang="ja-JP" sz="1000" u="none" strike="noStrike">
                          <a:effectLst/>
                        </a:rPr>
                        <a:t>(0047)</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使</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extLst>
                  <a:ext uri="{0D108BD9-81ED-4DB2-BD59-A6C34878D82A}">
                    <a16:rowId xmlns:a16="http://schemas.microsoft.com/office/drawing/2014/main" val="3290310328"/>
                  </a:ext>
                </a:extLst>
              </a:tr>
              <a:tr h="305705">
                <a:tc>
                  <a:txBody>
                    <a:bodyPr/>
                    <a:lstStyle/>
                    <a:p>
                      <a:pPr algn="r" fontAlgn="b"/>
                      <a:r>
                        <a:rPr lang="en-US" altLang="ja-JP" sz="1000" u="none" strike="noStrike">
                          <a:effectLst/>
                        </a:rPr>
                        <a:t>642</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Wen Zhang</a:t>
                      </a:r>
                      <a:endParaRPr 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文章</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0085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1289</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dirty="0">
                          <a:effectLst/>
                        </a:rPr>
                        <a:t>五排</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D9</a:t>
                      </a:r>
                      <a:r>
                        <a:rPr lang="ja-JP" altLang="en-US" sz="1000" u="none" strike="noStrike">
                          <a:effectLst/>
                        </a:rPr>
                        <a:t>下</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經術</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復</a:t>
                      </a:r>
                      <a:r>
                        <a:rPr lang="en-US" altLang="ja-JP" sz="1000" u="none" strike="noStrike">
                          <a:effectLst/>
                        </a:rPr>
                        <a:t>(0047)</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使</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extLst>
                  <a:ext uri="{0D108BD9-81ED-4DB2-BD59-A6C34878D82A}">
                    <a16:rowId xmlns:a16="http://schemas.microsoft.com/office/drawing/2014/main" val="537477672"/>
                  </a:ext>
                </a:extLst>
              </a:tr>
              <a:tr h="305705">
                <a:tc>
                  <a:txBody>
                    <a:bodyPr/>
                    <a:lstStyle/>
                    <a:p>
                      <a:pPr algn="r" fontAlgn="b"/>
                      <a:r>
                        <a:rPr lang="en-US" altLang="ja-JP" sz="1000" u="none" strike="noStrike">
                          <a:effectLst/>
                        </a:rPr>
                        <a:t>643</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Wen Zhang</a:t>
                      </a:r>
                      <a:endParaRPr 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文章</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0085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1315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五律</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dirty="0">
                          <a:effectLst/>
                        </a:rPr>
                        <a:t>A9</a:t>
                      </a:r>
                      <a:r>
                        <a:rPr lang="ja-JP" altLang="en-US" sz="1000" u="none" strike="noStrike" dirty="0">
                          <a:effectLst/>
                        </a:rPr>
                        <a:t>上</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意緒</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単</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extLst>
                  <a:ext uri="{0D108BD9-81ED-4DB2-BD59-A6C34878D82A}">
                    <a16:rowId xmlns:a16="http://schemas.microsoft.com/office/drawing/2014/main" val="3651830466"/>
                  </a:ext>
                </a:extLst>
              </a:tr>
              <a:tr h="305705">
                <a:tc>
                  <a:txBody>
                    <a:bodyPr/>
                    <a:lstStyle/>
                    <a:p>
                      <a:pPr algn="r" fontAlgn="b"/>
                      <a:r>
                        <a:rPr lang="en-US" altLang="ja-JP" sz="1000" u="none" strike="noStrike">
                          <a:effectLst/>
                        </a:rPr>
                        <a:t>644</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a:effectLst/>
                        </a:rPr>
                        <a:t>Wen Zhang</a:t>
                      </a:r>
                      <a:endParaRPr 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文章</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0085</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altLang="ja-JP" sz="1000" u="none" strike="noStrike">
                          <a:effectLst/>
                        </a:rPr>
                        <a:t>1429</a:t>
                      </a:r>
                      <a:endPar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a:effectLst/>
                        </a:rPr>
                        <a:t>七古</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en-US" sz="1000" u="none" strike="noStrike" dirty="0">
                          <a:effectLst/>
                        </a:rPr>
                        <a:t>K1</a:t>
                      </a:r>
                      <a:r>
                        <a:rPr lang="ja-JP" altLang="en-US" sz="1000" u="none" strike="noStrike" dirty="0">
                          <a:effectLst/>
                        </a:rPr>
                        <a:t>上</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dirty="0">
                          <a:effectLst/>
                        </a:rPr>
                        <a:t>服食</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r>
                        <a:rPr lang="ja-JP" altLang="en-US" sz="1000" u="none" strike="noStrike" dirty="0">
                          <a:effectLst/>
                        </a:rPr>
                        <a:t>復</a:t>
                      </a:r>
                      <a:r>
                        <a:rPr lang="en-US" altLang="ja-JP" sz="1000" u="none" strike="noStrike" dirty="0">
                          <a:effectLst/>
                        </a:rPr>
                        <a:t>(3273)</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tc>
                  <a:txBody>
                    <a:bodyPr/>
                    <a:lstStyle/>
                    <a:p>
                      <a:pPr algn="l" fontAlgn="b"/>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4463" marR="4463" marT="4463" marB="0" anchor="b"/>
                </a:tc>
                <a:extLst>
                  <a:ext uri="{0D108BD9-81ED-4DB2-BD59-A6C34878D82A}">
                    <a16:rowId xmlns:a16="http://schemas.microsoft.com/office/drawing/2014/main" val="4098920333"/>
                  </a:ext>
                </a:extLst>
              </a:tr>
            </a:tbl>
          </a:graphicData>
        </a:graphic>
      </p:graphicFrame>
    </p:spTree>
    <p:extLst>
      <p:ext uri="{BB962C8B-B14F-4D97-AF65-F5344CB8AC3E}">
        <p14:creationId xmlns:p14="http://schemas.microsoft.com/office/powerpoint/2010/main" val="3180796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縦書きタイトル 3">
            <a:extLst>
              <a:ext uri="{FF2B5EF4-FFF2-40B4-BE49-F238E27FC236}">
                <a16:creationId xmlns:a16="http://schemas.microsoft.com/office/drawing/2014/main" id="{B0164A62-3646-1C90-26AC-99035905995D}"/>
              </a:ext>
            </a:extLst>
          </p:cNvPr>
          <p:cNvSpPr>
            <a:spLocks noGrp="1"/>
          </p:cNvSpPr>
          <p:nvPr>
            <p:ph type="title" orient="vert"/>
          </p:nvPr>
        </p:nvSpPr>
        <p:spPr>
          <a:xfrm>
            <a:off x="10049774" y="685800"/>
            <a:ext cx="1456426" cy="5128404"/>
          </a:xfrm>
        </p:spPr>
        <p:txBody>
          <a:bodyPr/>
          <a:lstStyle/>
          <a:p>
            <a:r>
              <a:rPr lang="ja-JP" altLang="en-US" dirty="0"/>
              <a:t>今回の対偶素データの限界。</a:t>
            </a:r>
          </a:p>
        </p:txBody>
      </p:sp>
      <p:sp>
        <p:nvSpPr>
          <p:cNvPr id="5" name="縦書きテキスト プレースホルダー 4">
            <a:extLst>
              <a:ext uri="{FF2B5EF4-FFF2-40B4-BE49-F238E27FC236}">
                <a16:creationId xmlns:a16="http://schemas.microsoft.com/office/drawing/2014/main" id="{533BD862-C782-F395-94EE-354C26C8BC92}"/>
              </a:ext>
            </a:extLst>
          </p:cNvPr>
          <p:cNvSpPr>
            <a:spLocks noGrp="1"/>
          </p:cNvSpPr>
          <p:nvPr>
            <p:ph type="body" orient="vert" idx="1"/>
          </p:nvPr>
        </p:nvSpPr>
        <p:spPr>
          <a:xfrm>
            <a:off x="685799" y="685800"/>
            <a:ext cx="9070675" cy="5308600"/>
          </a:xfrm>
        </p:spPr>
        <p:txBody>
          <a:bodyPr/>
          <a:lstStyle/>
          <a:p>
            <a:r>
              <a:rPr lang="ja-JP" altLang="en-US" dirty="0"/>
              <a:t>たとえば、句中対などの考察が漏れてしまう。例を挙げれば、</a:t>
            </a:r>
            <a:endParaRPr lang="en-US" altLang="ja-JP" dirty="0"/>
          </a:p>
          <a:p>
            <a:pPr marL="0" indent="0">
              <a:buNone/>
            </a:pPr>
            <a:endParaRPr lang="en-US" altLang="ja-JP" dirty="0"/>
          </a:p>
          <a:p>
            <a:pPr marL="0" indent="0">
              <a:buNone/>
            </a:pPr>
            <a:r>
              <a:rPr lang="ja-JP" altLang="en-US" dirty="0"/>
              <a:t>　　呉　楚　　東　南</a:t>
            </a:r>
            <a:endParaRPr lang="en-US" altLang="ja-JP" dirty="0"/>
          </a:p>
          <a:p>
            <a:pPr marL="0" indent="0">
              <a:buNone/>
            </a:pPr>
            <a:endParaRPr lang="en-US" altLang="ja-JP" dirty="0"/>
          </a:p>
          <a:p>
            <a:pPr marL="0" indent="0">
              <a:buNone/>
            </a:pPr>
            <a:r>
              <a:rPr lang="ja-JP" altLang="en-US" dirty="0"/>
              <a:t>　　乾　坤　　日　夜</a:t>
            </a:r>
            <a:endParaRPr lang="en-US" altLang="ja-JP" dirty="0"/>
          </a:p>
          <a:p>
            <a:pPr marL="0" indent="0">
              <a:buNone/>
            </a:pPr>
            <a:endParaRPr lang="en-US" altLang="ja-JP" dirty="0"/>
          </a:p>
          <a:p>
            <a:pPr marL="0" indent="0">
              <a:buNone/>
            </a:pPr>
            <a:r>
              <a:rPr lang="ja-JP" altLang="en-US" dirty="0"/>
              <a:t>　のように対偶素内の分子が対構造をなすことがある。こうしたものをすくい上げることはできていない。</a:t>
            </a:r>
            <a:endParaRPr lang="en-US" altLang="ja-JP" dirty="0"/>
          </a:p>
          <a:p>
            <a:pPr marL="0" indent="0">
              <a:buNone/>
            </a:pPr>
            <a:endParaRPr lang="en-US" altLang="ja-JP" dirty="0"/>
          </a:p>
          <a:p>
            <a:r>
              <a:rPr lang="ja-JP" altLang="en-US" dirty="0"/>
              <a:t>また、句中対は、散句内でも見られる。こうしたものを含めて、今回、句中対のデータ化は放棄した。</a:t>
            </a:r>
            <a:r>
              <a:rPr lang="en-US" altLang="ja-JP" dirty="0"/>
              <a:t>(</a:t>
            </a:r>
            <a:r>
              <a:rPr lang="ja-JP" altLang="en-US" dirty="0"/>
              <a:t>その残骸が表に見える</a:t>
            </a:r>
            <a:r>
              <a:rPr lang="en-US" altLang="ja-JP" dirty="0"/>
              <a:t>)</a:t>
            </a:r>
          </a:p>
          <a:p>
            <a:endParaRPr lang="en-US" altLang="ja-JP" dirty="0"/>
          </a:p>
          <a:p>
            <a:r>
              <a:rPr lang="ja-JP" altLang="en-US" dirty="0"/>
              <a:t>さらには、杜甫は聯ごとの対</a:t>
            </a:r>
            <a:r>
              <a:rPr lang="en-US" altLang="ja-JP" dirty="0"/>
              <a:t>(</a:t>
            </a:r>
            <a:r>
              <a:rPr lang="ja-JP" altLang="en-US" dirty="0"/>
              <a:t>一見すると上句と下句の関係は散句になる</a:t>
            </a:r>
            <a:r>
              <a:rPr lang="en-US" altLang="ja-JP" dirty="0"/>
              <a:t>)</a:t>
            </a:r>
            <a:r>
              <a:rPr lang="ja-JP" altLang="en-US" dirty="0"/>
              <a:t>を古体詩で試みている。これをすくい上げるには別の基準が必要であろう。</a:t>
            </a:r>
            <a:endParaRPr lang="en-US" altLang="ja-JP" dirty="0"/>
          </a:p>
          <a:p>
            <a:endParaRPr lang="en-US" altLang="ja-JP" dirty="0"/>
          </a:p>
          <a:p>
            <a:r>
              <a:rPr lang="ja-JP" altLang="en-US" dirty="0"/>
              <a:t>また、このデーターベースのみでは、対となるまわりも見えてこない。そこで・・・</a:t>
            </a:r>
          </a:p>
        </p:txBody>
      </p:sp>
      <p:sp>
        <p:nvSpPr>
          <p:cNvPr id="9" name="矢印: 上下 8">
            <a:extLst>
              <a:ext uri="{FF2B5EF4-FFF2-40B4-BE49-F238E27FC236}">
                <a16:creationId xmlns:a16="http://schemas.microsoft.com/office/drawing/2014/main" id="{583C3CBC-75BE-03B8-4023-1E098EE522BD}"/>
              </a:ext>
            </a:extLst>
          </p:cNvPr>
          <p:cNvSpPr/>
          <p:nvPr/>
        </p:nvSpPr>
        <p:spPr>
          <a:xfrm>
            <a:off x="8300048" y="1526875"/>
            <a:ext cx="45719" cy="172529"/>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矢印: 上下 9">
            <a:extLst>
              <a:ext uri="{FF2B5EF4-FFF2-40B4-BE49-F238E27FC236}">
                <a16:creationId xmlns:a16="http://schemas.microsoft.com/office/drawing/2014/main" id="{7FEC6AE7-E9E0-649A-FD63-E358C38086DB}"/>
              </a:ext>
            </a:extLst>
          </p:cNvPr>
          <p:cNvSpPr/>
          <p:nvPr/>
        </p:nvSpPr>
        <p:spPr>
          <a:xfrm>
            <a:off x="8345767" y="2863970"/>
            <a:ext cx="45719" cy="172529"/>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矢印: 上下 10">
            <a:extLst>
              <a:ext uri="{FF2B5EF4-FFF2-40B4-BE49-F238E27FC236}">
                <a16:creationId xmlns:a16="http://schemas.microsoft.com/office/drawing/2014/main" id="{6FB8B3F0-6EE5-7734-5869-968C80EDE939}"/>
              </a:ext>
            </a:extLst>
          </p:cNvPr>
          <p:cNvSpPr/>
          <p:nvPr/>
        </p:nvSpPr>
        <p:spPr>
          <a:xfrm>
            <a:off x="7427343" y="1526875"/>
            <a:ext cx="45719" cy="172529"/>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矢印: 上下 11">
            <a:extLst>
              <a:ext uri="{FF2B5EF4-FFF2-40B4-BE49-F238E27FC236}">
                <a16:creationId xmlns:a16="http://schemas.microsoft.com/office/drawing/2014/main" id="{FE9B30E0-A548-8BF2-D430-5F023071AECF}"/>
              </a:ext>
            </a:extLst>
          </p:cNvPr>
          <p:cNvSpPr/>
          <p:nvPr/>
        </p:nvSpPr>
        <p:spPr>
          <a:xfrm>
            <a:off x="7427343" y="2863970"/>
            <a:ext cx="45719" cy="126810"/>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a:extLst>
              <a:ext uri="{FF2B5EF4-FFF2-40B4-BE49-F238E27FC236}">
                <a16:creationId xmlns:a16="http://schemas.microsoft.com/office/drawing/2014/main" id="{984837AF-D453-BEA1-6251-BBB2C40BDE4F}"/>
              </a:ext>
            </a:extLst>
          </p:cNvPr>
          <p:cNvCxnSpPr>
            <a:cxnSpLocks/>
          </p:cNvCxnSpPr>
          <p:nvPr/>
        </p:nvCxnSpPr>
        <p:spPr>
          <a:xfrm>
            <a:off x="7625751" y="1431984"/>
            <a:ext cx="595222"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8C62D916-B2C7-F035-BC62-F8407E687099}"/>
              </a:ext>
            </a:extLst>
          </p:cNvPr>
          <p:cNvCxnSpPr/>
          <p:nvPr/>
        </p:nvCxnSpPr>
        <p:spPr>
          <a:xfrm>
            <a:off x="7625751" y="1880558"/>
            <a:ext cx="50895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矢印: 左右 18">
            <a:extLst>
              <a:ext uri="{FF2B5EF4-FFF2-40B4-BE49-F238E27FC236}">
                <a16:creationId xmlns:a16="http://schemas.microsoft.com/office/drawing/2014/main" id="{DF837729-AB57-A083-AF24-3C85C9617948}"/>
              </a:ext>
            </a:extLst>
          </p:cNvPr>
          <p:cNvSpPr/>
          <p:nvPr/>
        </p:nvSpPr>
        <p:spPr>
          <a:xfrm>
            <a:off x="7625751" y="1880558"/>
            <a:ext cx="508958" cy="51751"/>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矢印: 左右 24">
            <a:extLst>
              <a:ext uri="{FF2B5EF4-FFF2-40B4-BE49-F238E27FC236}">
                <a16:creationId xmlns:a16="http://schemas.microsoft.com/office/drawing/2014/main" id="{CA036C5E-F79B-F57E-AEAD-255598DCF0CD}"/>
              </a:ext>
            </a:extLst>
          </p:cNvPr>
          <p:cNvSpPr/>
          <p:nvPr/>
        </p:nvSpPr>
        <p:spPr>
          <a:xfrm>
            <a:off x="7625751" y="2605177"/>
            <a:ext cx="595222" cy="51750"/>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矢印: 左右 25">
            <a:extLst>
              <a:ext uri="{FF2B5EF4-FFF2-40B4-BE49-F238E27FC236}">
                <a16:creationId xmlns:a16="http://schemas.microsoft.com/office/drawing/2014/main" id="{4BDECAA2-1489-2EC5-82FF-8FAD3D76E354}"/>
              </a:ext>
            </a:extLst>
          </p:cNvPr>
          <p:cNvSpPr/>
          <p:nvPr/>
        </p:nvSpPr>
        <p:spPr>
          <a:xfrm>
            <a:off x="7625751" y="3122762"/>
            <a:ext cx="595222" cy="51750"/>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矢印: 左右 26">
            <a:extLst>
              <a:ext uri="{FF2B5EF4-FFF2-40B4-BE49-F238E27FC236}">
                <a16:creationId xmlns:a16="http://schemas.microsoft.com/office/drawing/2014/main" id="{108575BA-9C44-53B5-C8A4-D99648101EAA}"/>
              </a:ext>
            </a:extLst>
          </p:cNvPr>
          <p:cNvSpPr/>
          <p:nvPr/>
        </p:nvSpPr>
        <p:spPr>
          <a:xfrm>
            <a:off x="7625751" y="1386265"/>
            <a:ext cx="595222" cy="45719"/>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68058590"/>
      </p:ext>
    </p:extLst>
  </p:cSld>
  <p:clrMapOvr>
    <a:masterClrMapping/>
  </p:clrMapOvr>
</p:sld>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228</TotalTime>
  <Words>3013</Words>
  <Application>Microsoft Office PowerPoint</Application>
  <PresentationFormat>ワイド画面</PresentationFormat>
  <Paragraphs>595</Paragraphs>
  <Slides>15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ＭＳ Ｐゴシック</vt:lpstr>
      <vt:lpstr>ＭＳ 明朝</vt:lpstr>
      <vt:lpstr>游明朝</vt:lpstr>
      <vt:lpstr>Century</vt:lpstr>
      <vt:lpstr>Century Gothic</vt:lpstr>
      <vt:lpstr>Wingdings 3</vt:lpstr>
      <vt:lpstr>スライス</vt:lpstr>
      <vt:lpstr>杜詩「対偶素」の提唱</vt:lpstr>
      <vt:lpstr>杜甫詩に関する構造主義的なアプローチ (これに関して、ひとこと)</vt:lpstr>
      <vt:lpstr>「対偶素」自体を述べる前に、なぜそうした事を思いついたのか。</vt:lpstr>
      <vt:lpstr>対偶も二字ごとにまとめて考察できるのでは？</vt:lpstr>
      <vt:lpstr>杜甫の対偶はどうなのか、調べる必要がある。</vt:lpstr>
      <vt:lpstr>データーベースの凡例</vt:lpstr>
      <vt:lpstr>丸井論文に指摘する双声語由来の対偶語もあれば、別の要素の対偶語もある。たとえば、「日月」と相性が良い。ただし、「日夜」はない。</vt:lpstr>
      <vt:lpstr>対となる対偶素から、杜甫の文学観を考えるヒントになるかもしれない。</vt:lpstr>
      <vt:lpstr>今回の対偶素データの限界。</vt:lpstr>
      <vt:lpstr>『杜詩詳注』対偶譜</vt:lpstr>
      <vt:lpstr>「秋興」の其の一から四までを見てみると其の二の尾聯が対偶になる以外は、どれも頷聯・頸聯が対偶になっている。 　その部分を調べてみると、 其の一　初出4ヶ所、既出8ヶ所。 其の二　初出8ヶ所、既出4ヶ所。 其の三　初出4ヶ所、既出8ヶ所。 其の四　初出5ヶ所、既出7ヶ所。 　以上のように過去に使った対偶素が多く用いられている。そのうち二回目が14例であることで、既出感はそれほどないと思われる。</vt:lpstr>
      <vt:lpstr>本詩は全対の作品であって、24ヶ所のうち、初出は9ヶ所。二回目出現が3ヶ所。三回目出現が4ヶ所。四回目3ヶ所。十回以上の出現が5ヶ所。上句二番目は、四回目がそろえられている。こういうことは杜甫はしばしばする。また、「萬里」と「百年」のペアも既出である。このように再利用の工夫で本詩は作られている。</vt:lpstr>
      <vt:lpstr>本対偶譜を通覧すると、深緑から赤系に色を変えることで、杜甫の対偶素の使い方に変化が見られる。</vt:lpstr>
      <vt:lpstr>こうした興ざめな作詩態度と作品自体とは分けて考えるべきだろう。</vt:lpstr>
      <vt:lpstr>ご静聴ありがとうございました。</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杜詩「対偶素」の提唱</dc:title>
  <dc:creator>水谷 誠</dc:creator>
  <cp:lastModifiedBy>水谷 誠</cp:lastModifiedBy>
  <cp:revision>33</cp:revision>
  <dcterms:created xsi:type="dcterms:W3CDTF">2023-08-25T14:01:24Z</dcterms:created>
  <dcterms:modified xsi:type="dcterms:W3CDTF">2023-08-26T14:27:14Z</dcterms:modified>
</cp:coreProperties>
</file>